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4" r:id="rId1"/>
  </p:sldMasterIdLst>
  <p:sldIdLst>
    <p:sldId id="256" r:id="rId2"/>
    <p:sldId id="257" r:id="rId3"/>
    <p:sldId id="258" r:id="rId4"/>
    <p:sldId id="259" r:id="rId5"/>
    <p:sldId id="260" r:id="rId6"/>
    <p:sldId id="263" r:id="rId7"/>
    <p:sldId id="262" r:id="rId8"/>
    <p:sldId id="279" r:id="rId9"/>
    <p:sldId id="269" r:id="rId10"/>
    <p:sldId id="271" r:id="rId11"/>
    <p:sldId id="273" r:id="rId12"/>
    <p:sldId id="274" r:id="rId13"/>
    <p:sldId id="275" r:id="rId14"/>
    <p:sldId id="281" r:id="rId15"/>
    <p:sldId id="280" r:id="rId16"/>
    <p:sldId id="276" r:id="rId17"/>
    <p:sldId id="283" r:id="rId18"/>
    <p:sldId id="284" r:id="rId19"/>
    <p:sldId id="285" r:id="rId20"/>
    <p:sldId id="286" r:id="rId21"/>
    <p:sldId id="278"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72" autoAdjust="0"/>
    <p:restoredTop sz="94660"/>
  </p:normalViewPr>
  <p:slideViewPr>
    <p:cSldViewPr snapToGrid="0">
      <p:cViewPr varScale="1">
        <p:scale>
          <a:sx n="114" d="100"/>
          <a:sy n="114" d="100"/>
        </p:scale>
        <p:origin x="39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87DE6118-2437-4B30-8E3C-4D2BE6020583}" type="datetimeFigureOut">
              <a:rPr lang="en-US" smtClean="0"/>
              <a:pPr/>
              <a:t>11/30/2018</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69E57DC2-970A-4B3E-BB1C-7A09969E49D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7DE6118-2437-4B30-8E3C-4D2BE6020583}" type="datetimeFigureOut">
              <a:rPr lang="en-US" smtClean="0"/>
              <a:pPr/>
              <a:t>11/30/2018</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69E57DC2-970A-4B3E-BB1C-7A09969E49D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1785600" y="274641"/>
            <a:ext cx="36576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12800" y="274641"/>
            <a:ext cx="107696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7DE6118-2437-4B30-8E3C-4D2BE6020583}" type="datetimeFigureOut">
              <a:rPr lang="en-US" smtClean="0"/>
              <a:pPr/>
              <a:t>11/30/2018</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69E57DC2-970A-4B3E-BB1C-7A09969E49D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7DE6118-2437-4B30-8E3C-4D2BE6020583}" type="datetimeFigureOut">
              <a:rPr lang="en-US" smtClean="0"/>
              <a:pPr/>
              <a:t>11/30/2018</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69E57DC2-970A-4B3E-BB1C-7A09969E49D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7DE6118-2437-4B30-8E3C-4D2BE6020583}" type="datetimeFigureOut">
              <a:rPr lang="en-US" smtClean="0"/>
              <a:pPr/>
              <a:t>11/30/2018</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69E57DC2-970A-4B3E-BB1C-7A09969E49D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7DE6118-2437-4B30-8E3C-4D2BE6020583}" type="datetimeFigureOut">
              <a:rPr lang="en-US" smtClean="0"/>
              <a:pPr/>
              <a:t>11/30/2018</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69E57DC2-970A-4B3E-BB1C-7A09969E49D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7DE6118-2437-4B30-8E3C-4D2BE6020583}" type="datetimeFigureOut">
              <a:rPr lang="en-US" smtClean="0"/>
              <a:pPr/>
              <a:t>11/30/2018</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69E57DC2-970A-4B3E-BB1C-7A09969E49D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7DE6118-2437-4B30-8E3C-4D2BE6020583}" type="datetimeFigureOut">
              <a:rPr lang="en-US" smtClean="0"/>
              <a:pPr/>
              <a:t>11/30/2018</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69E57DC2-970A-4B3E-BB1C-7A09969E49D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DE6118-2437-4B30-8E3C-4D2BE6020583}" type="datetimeFigureOut">
              <a:rPr lang="en-US" smtClean="0"/>
              <a:pPr/>
              <a:t>11/30/2018</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69E57DC2-970A-4B3E-BB1C-7A09969E49D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7DE6118-2437-4B30-8E3C-4D2BE6020583}" type="datetimeFigureOut">
              <a:rPr lang="en-US" smtClean="0"/>
              <a:pPr/>
              <a:t>11/30/2018</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69E57DC2-970A-4B3E-BB1C-7A09969E49D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7DE6118-2437-4B30-8E3C-4D2BE6020583}" type="datetimeFigureOut">
              <a:rPr lang="en-US" smtClean="0"/>
              <a:pPr/>
              <a:t>11/30/2018</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69E57DC2-970A-4B3E-BB1C-7A09969E49D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E6118-2437-4B30-8E3C-4D2BE6020583}" type="datetimeFigureOut">
              <a:rPr lang="en-US" smtClean="0"/>
              <a:pPr/>
              <a:t>11/30/2018</a:t>
            </a:fld>
            <a:endParaRPr lang="en-US" dirty="0"/>
          </a:p>
        </p:txBody>
      </p:sp>
      <p:sp>
        <p:nvSpPr>
          <p:cNvPr id="5" name="Нижний колонтитул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57DC2-970A-4B3E-BB1C-7A09969E49D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779D344A-79B5-4403-8B78-0A601A620824}"/>
              </a:ext>
            </a:extLst>
          </p:cNvPr>
          <p:cNvPicPr>
            <a:picLocks noChangeAspect="1"/>
          </p:cNvPicPr>
          <p:nvPr/>
        </p:nvPicPr>
        <p:blipFill>
          <a:blip r:embed="rId2"/>
          <a:stretch>
            <a:fillRect/>
          </a:stretch>
        </p:blipFill>
        <p:spPr>
          <a:xfrm>
            <a:off x="0" y="0"/>
            <a:ext cx="9297824" cy="6857596"/>
          </a:xfrm>
          <a:prstGeom prst="rect">
            <a:avLst/>
          </a:prstGeom>
        </p:spPr>
      </p:pic>
      <p:sp>
        <p:nvSpPr>
          <p:cNvPr id="4" name="Прямоугольник 3">
            <a:extLst>
              <a:ext uri="{FF2B5EF4-FFF2-40B4-BE49-F238E27FC236}">
                <a16:creationId xmlns:a16="http://schemas.microsoft.com/office/drawing/2014/main" id="{16EF9D24-BA40-40E5-996C-23A84E4CBD1B}"/>
              </a:ext>
            </a:extLst>
          </p:cNvPr>
          <p:cNvSpPr/>
          <p:nvPr/>
        </p:nvSpPr>
        <p:spPr>
          <a:xfrm>
            <a:off x="6816303" y="753687"/>
            <a:ext cx="4636314" cy="2308324"/>
          </a:xfrm>
          <a:prstGeom prst="rect">
            <a:avLst/>
          </a:prstGeom>
        </p:spPr>
        <p:txBody>
          <a:bodyPr wrap="square">
            <a:spAutoFit/>
          </a:bodyPr>
          <a:lstStyle/>
          <a:p>
            <a:pPr algn="ctr"/>
            <a:r>
              <a:rPr lang="ru-RU" sz="4800" b="1" dirty="0">
                <a:ln w="0"/>
                <a:latin typeface="Times New Roman" panose="02020603050405020304" pitchFamily="18" charset="0"/>
                <a:cs typeface="Times New Roman" panose="02020603050405020304" pitchFamily="18" charset="0"/>
              </a:rPr>
              <a:t>ПЕРВЫЙ </a:t>
            </a:r>
          </a:p>
          <a:p>
            <a:pPr algn="ctr"/>
            <a:r>
              <a:rPr lang="ru-RU" sz="4800" b="1" dirty="0">
                <a:ln w="0"/>
                <a:latin typeface="Times New Roman" panose="02020603050405020304" pitchFamily="18" charset="0"/>
                <a:cs typeface="Times New Roman" panose="02020603050405020304" pitchFamily="18" charset="0"/>
              </a:rPr>
              <a:t>ПРЕЗИДЕНТ </a:t>
            </a:r>
          </a:p>
          <a:p>
            <a:pPr algn="ctr"/>
            <a:r>
              <a:rPr lang="ru-RU" sz="4800" b="1" dirty="0">
                <a:ln w="0"/>
                <a:latin typeface="Times New Roman" panose="02020603050405020304" pitchFamily="18" charset="0"/>
                <a:cs typeface="Times New Roman" panose="02020603050405020304" pitchFamily="18" charset="0"/>
              </a:rPr>
              <a:t>КАЗАХСТАНА</a:t>
            </a:r>
          </a:p>
        </p:txBody>
      </p:sp>
    </p:spTree>
    <p:extLst>
      <p:ext uri="{BB962C8B-B14F-4D97-AF65-F5344CB8AC3E}">
        <p14:creationId xmlns:p14="http://schemas.microsoft.com/office/powerpoint/2010/main" val="2302813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261B1B9D-B4D2-4EAB-9FB8-82659BB77198}"/>
              </a:ext>
            </a:extLst>
          </p:cNvPr>
          <p:cNvSpPr/>
          <p:nvPr/>
        </p:nvSpPr>
        <p:spPr>
          <a:xfrm>
            <a:off x="0" y="0"/>
            <a:ext cx="12192000" cy="6858000"/>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DB6F5F06-13E3-43FF-BE9C-DF90CB4D9DC2}"/>
              </a:ext>
            </a:extLst>
          </p:cNvPr>
          <p:cNvSpPr>
            <a:spLocks noGrp="1"/>
          </p:cNvSpPr>
          <p:nvPr>
            <p:ph type="title"/>
          </p:nvPr>
        </p:nvSpPr>
        <p:spPr>
          <a:xfrm>
            <a:off x="1934172" y="50334"/>
            <a:ext cx="8534400" cy="880844"/>
          </a:xfrm>
        </p:spPr>
        <p:txBody>
          <a:bodyPr/>
          <a:lstStyle/>
          <a:p>
            <a:pPr algn="ctr"/>
            <a:r>
              <a:rPr lang="ru-RU" sz="4800" b="1" dirty="0">
                <a:latin typeface="Times New Roman" panose="02020603050405020304" pitchFamily="18" charset="0"/>
                <a:cs typeface="Times New Roman" panose="02020603050405020304" pitchFamily="18" charset="0"/>
              </a:rPr>
              <a:t>Народный</a:t>
            </a:r>
            <a:r>
              <a:rPr lang="ru-RU" b="1" dirty="0">
                <a:latin typeface="Times New Roman" panose="02020603050405020304" pitchFamily="18" charset="0"/>
                <a:cs typeface="Times New Roman" panose="02020603050405020304" pitchFamily="18" charset="0"/>
              </a:rPr>
              <a:t> президент</a:t>
            </a:r>
          </a:p>
        </p:txBody>
      </p:sp>
      <p:sp>
        <p:nvSpPr>
          <p:cNvPr id="3" name="Объект 2">
            <a:extLst>
              <a:ext uri="{FF2B5EF4-FFF2-40B4-BE49-F238E27FC236}">
                <a16:creationId xmlns:a16="http://schemas.microsoft.com/office/drawing/2014/main" id="{8B4162A1-FC54-414B-9F1A-C86D7A7707B5}"/>
              </a:ext>
            </a:extLst>
          </p:cNvPr>
          <p:cNvSpPr>
            <a:spLocks noGrp="1"/>
          </p:cNvSpPr>
          <p:nvPr>
            <p:ph idx="1"/>
          </p:nvPr>
        </p:nvSpPr>
        <p:spPr>
          <a:xfrm>
            <a:off x="689295" y="939567"/>
            <a:ext cx="10695963" cy="4330817"/>
          </a:xfrm>
        </p:spPr>
        <p:txBody>
          <a:bodyPr>
            <a:normAutofit/>
          </a:bodyPr>
          <a:lstStyle/>
          <a:p>
            <a:pPr marL="0" indent="0" algn="ctr">
              <a:buNone/>
            </a:pPr>
            <a:r>
              <a:rPr lang="ru-RU" sz="2000" dirty="0">
                <a:latin typeface="Times New Roman" panose="02020603050405020304" pitchFamily="18" charset="0"/>
                <a:cs typeface="Times New Roman" panose="02020603050405020304" pitchFamily="18" charset="0"/>
              </a:rPr>
              <a:t>Народный Президент «Он вышел из народа», – так говорят про Президента Казахстана. Нурсултан Назарбаев вырос в простой сельской семье и хорошо знаком с нуждами простых людей. Проводя регулярные встречи с населением, Нурсултан Назарбаев «держит пульс» на жизни населения, не оставляет без внимания каждый регион нашей страны, знает обо всех проблемных вопросах республики. Все годы независимости граждане нашей страны оказывали доверие Главе нашего государства. </a:t>
            </a:r>
          </a:p>
        </p:txBody>
      </p:sp>
      <p:pic>
        <p:nvPicPr>
          <p:cNvPr id="5" name="Рисунок 4">
            <a:extLst>
              <a:ext uri="{FF2B5EF4-FFF2-40B4-BE49-F238E27FC236}">
                <a16:creationId xmlns:a16="http://schemas.microsoft.com/office/drawing/2014/main" id="{12D4DDC9-1689-4E4D-A795-9169F1F7E5E3}"/>
              </a:ext>
            </a:extLst>
          </p:cNvPr>
          <p:cNvPicPr>
            <a:picLocks noChangeAspect="1"/>
          </p:cNvPicPr>
          <p:nvPr/>
        </p:nvPicPr>
        <p:blipFill>
          <a:blip r:embed="rId2"/>
          <a:stretch>
            <a:fillRect/>
          </a:stretch>
        </p:blipFill>
        <p:spPr>
          <a:xfrm>
            <a:off x="3245840" y="2925938"/>
            <a:ext cx="5700320" cy="3797838"/>
          </a:xfrm>
          <a:prstGeom prst="rect">
            <a:avLst/>
          </a:prstGeom>
        </p:spPr>
      </p:pic>
    </p:spTree>
    <p:extLst>
      <p:ext uri="{BB962C8B-B14F-4D97-AF65-F5344CB8AC3E}">
        <p14:creationId xmlns:p14="http://schemas.microsoft.com/office/powerpoint/2010/main" val="177987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1DB9FB4-CEF0-4685-A3BB-0694EE6EAAF9}"/>
              </a:ext>
            </a:extLst>
          </p:cNvPr>
          <p:cNvSpPr/>
          <p:nvPr/>
        </p:nvSpPr>
        <p:spPr>
          <a:xfrm>
            <a:off x="0" y="0"/>
            <a:ext cx="12192000" cy="6858000"/>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a:extLst>
              <a:ext uri="{FF2B5EF4-FFF2-40B4-BE49-F238E27FC236}">
                <a16:creationId xmlns:a16="http://schemas.microsoft.com/office/drawing/2014/main" id="{CBB9253D-16F1-4A5B-938B-AAC194D847F4}"/>
              </a:ext>
            </a:extLst>
          </p:cNvPr>
          <p:cNvPicPr>
            <a:picLocks noChangeAspect="1"/>
          </p:cNvPicPr>
          <p:nvPr/>
        </p:nvPicPr>
        <p:blipFill>
          <a:blip r:embed="rId2"/>
          <a:stretch>
            <a:fillRect/>
          </a:stretch>
        </p:blipFill>
        <p:spPr>
          <a:xfrm>
            <a:off x="4731391" y="620787"/>
            <a:ext cx="7420640" cy="5757730"/>
          </a:xfrm>
          <a:prstGeom prst="rect">
            <a:avLst/>
          </a:prstGeom>
        </p:spPr>
      </p:pic>
      <p:sp>
        <p:nvSpPr>
          <p:cNvPr id="3" name="Объект 2">
            <a:extLst>
              <a:ext uri="{FF2B5EF4-FFF2-40B4-BE49-F238E27FC236}">
                <a16:creationId xmlns:a16="http://schemas.microsoft.com/office/drawing/2014/main" id="{C0F99C89-41C3-41FB-BEC9-EAA7A98AA7D3}"/>
              </a:ext>
            </a:extLst>
          </p:cNvPr>
          <p:cNvSpPr>
            <a:spLocks noGrp="1"/>
          </p:cNvSpPr>
          <p:nvPr>
            <p:ph idx="1"/>
          </p:nvPr>
        </p:nvSpPr>
        <p:spPr>
          <a:xfrm>
            <a:off x="195742" y="141304"/>
            <a:ext cx="4460148" cy="4525963"/>
          </a:xfrm>
        </p:spPr>
        <p:txBody>
          <a:bodyPr>
            <a:noAutofit/>
          </a:bodyPr>
          <a:lstStyle/>
          <a:p>
            <a:pPr marL="0" indent="0" algn="ctr">
              <a:buNone/>
            </a:pPr>
            <a:r>
              <a:rPr lang="ru-RU" sz="2400" dirty="0">
                <a:latin typeface="Times New Roman" panose="02020603050405020304" pitchFamily="18" charset="0"/>
                <a:cs typeface="Times New Roman" panose="02020603050405020304" pitchFamily="18" charset="0"/>
              </a:rPr>
              <a:t>День Первого Президента Республики Казахстан - праздник, имеющий значение для всего народа Казахстана. Первого декабря </a:t>
            </a:r>
            <a:r>
              <a:rPr lang="ru-RU" sz="2400" dirty="0" err="1">
                <a:latin typeface="Times New Roman" panose="02020603050405020304" pitchFamily="18" charset="0"/>
                <a:cs typeface="Times New Roman" panose="02020603050405020304" pitchFamily="18" charset="0"/>
              </a:rPr>
              <a:t>казахстанцы</a:t>
            </a:r>
            <a:r>
              <a:rPr lang="ru-RU" sz="2400" dirty="0">
                <a:latin typeface="Times New Roman" panose="02020603050405020304" pitchFamily="18" charset="0"/>
                <a:cs typeface="Times New Roman" panose="02020603050405020304" pitchFamily="18" charset="0"/>
              </a:rPr>
              <a:t> отмечают День первого Президента нашей страны. 10 декабря 2011 года сенат парламента Республики Казахстан принял закон «О внесении дополнения в закон РК «О праздниках в Республике Казахстан». В соответствии с документом, 1 декабря был объявлен Днем первого президента. Таким образом, этот праздник отмечают в стране с 2012 года. </a:t>
            </a:r>
          </a:p>
        </p:txBody>
      </p:sp>
    </p:spTree>
    <p:extLst>
      <p:ext uri="{BB962C8B-B14F-4D97-AF65-F5344CB8AC3E}">
        <p14:creationId xmlns:p14="http://schemas.microsoft.com/office/powerpoint/2010/main" val="630602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56C94556-4B33-4144-8BD5-DA3A9DCB2158}"/>
              </a:ext>
            </a:extLst>
          </p:cNvPr>
          <p:cNvSpPr/>
          <p:nvPr/>
        </p:nvSpPr>
        <p:spPr>
          <a:xfrm>
            <a:off x="0" y="0"/>
            <a:ext cx="12192000" cy="6858000"/>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a:extLst>
              <a:ext uri="{FF2B5EF4-FFF2-40B4-BE49-F238E27FC236}">
                <a16:creationId xmlns:a16="http://schemas.microsoft.com/office/drawing/2014/main" id="{4767BA96-85A5-4DD2-8BB2-6369B770A69B}"/>
              </a:ext>
            </a:extLst>
          </p:cNvPr>
          <p:cNvSpPr>
            <a:spLocks noGrp="1"/>
          </p:cNvSpPr>
          <p:nvPr>
            <p:ph idx="1"/>
          </p:nvPr>
        </p:nvSpPr>
        <p:spPr/>
        <p:txBody>
          <a:bodyPr/>
          <a:lstStyle/>
          <a:p>
            <a:pPr algn="ctr"/>
            <a:r>
              <a:rPr lang="ru-RU" dirty="0">
                <a:latin typeface="Times New Roman" panose="02020603050405020304" pitchFamily="18" charset="0"/>
                <a:cs typeface="Times New Roman" panose="02020603050405020304" pitchFamily="18" charset="0"/>
              </a:rPr>
              <a:t>День Первого Президента Республики Казахстан учрежден с целью отметить и признать выдающиеся заслуги первого президента Казахстана Нурсултана Назарбаева перед Республикой. </a:t>
            </a:r>
          </a:p>
        </p:txBody>
      </p:sp>
    </p:spTree>
    <p:extLst>
      <p:ext uri="{BB962C8B-B14F-4D97-AF65-F5344CB8AC3E}">
        <p14:creationId xmlns:p14="http://schemas.microsoft.com/office/powerpoint/2010/main" val="3385727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24D8F840-7D94-4471-B0F7-239453E5F80E}"/>
              </a:ext>
            </a:extLst>
          </p:cNvPr>
          <p:cNvSpPr/>
          <p:nvPr/>
        </p:nvSpPr>
        <p:spPr>
          <a:xfrm>
            <a:off x="0" y="0"/>
            <a:ext cx="12192000" cy="6858000"/>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a:extLst>
              <a:ext uri="{FF2B5EF4-FFF2-40B4-BE49-F238E27FC236}">
                <a16:creationId xmlns:a16="http://schemas.microsoft.com/office/drawing/2014/main" id="{B98C653F-E0FC-4AF3-A7DD-BAC7E78AF849}"/>
              </a:ext>
            </a:extLst>
          </p:cNvPr>
          <p:cNvSpPr>
            <a:spLocks noGrp="1"/>
          </p:cNvSpPr>
          <p:nvPr>
            <p:ph idx="1"/>
          </p:nvPr>
        </p:nvSpPr>
        <p:spPr/>
        <p:txBody>
          <a:bodyPr>
            <a:normAutofit fontScale="70000" lnSpcReduction="20000"/>
          </a:bodyPr>
          <a:lstStyle/>
          <a:p>
            <a:r>
              <a:rPr lang="ru-RU" dirty="0"/>
              <a:t>Роль Первого Президента в истории независимого Казахстана неоценима. Глава государства сумел сплотить многонациональный народ, благодаря его мудрым решениям стране удалось не только избежать внутренних конфликтов в тяжелые времена, но и поднять экономику, улучшить социальное благополучие населения. 1 декабря - этот день своеобразная точка отчета, когда наша страна взяла курс на демократизацию, формирование нового общественного сознания, был установлен институт президентства Республики Казахстан, оказав неоспоримое влияние на весь ход и развитие нашей государственности. Казахстан за 2</a:t>
            </a:r>
            <a:r>
              <a:rPr lang="en-US" dirty="0"/>
              <a:t>7</a:t>
            </a:r>
            <a:r>
              <a:rPr lang="ru-RU" dirty="0"/>
              <a:t> лет Независимости прошел трудный, но славный путь становления государственности, укрепления единства нации, создания рыночной экономики. У нас появились свои национальные праздники, широко отмечаемые всей страной. Следует отметить, что только настоящий лидер, настоящий Президент на тот момент обладал достаточным авторитетом, чтобы в сложнейших условиях издать важнейшие государственные акты, обеспечивавшие реальный суверенитет Казахстана</a:t>
            </a:r>
          </a:p>
        </p:txBody>
      </p:sp>
    </p:spTree>
    <p:extLst>
      <p:ext uri="{BB962C8B-B14F-4D97-AF65-F5344CB8AC3E}">
        <p14:creationId xmlns:p14="http://schemas.microsoft.com/office/powerpoint/2010/main" val="2843999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8DAD5C40-CC8F-4B6A-A486-9340AFCF55BC}"/>
              </a:ext>
            </a:extLst>
          </p:cNvPr>
          <p:cNvSpPr/>
          <p:nvPr/>
        </p:nvSpPr>
        <p:spPr>
          <a:xfrm>
            <a:off x="0" y="0"/>
            <a:ext cx="12192000" cy="6858000"/>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a:extLst>
              <a:ext uri="{FF2B5EF4-FFF2-40B4-BE49-F238E27FC236}">
                <a16:creationId xmlns:a16="http://schemas.microsoft.com/office/drawing/2014/main" id="{DA8FF737-0225-4101-90FF-021F5636473D}"/>
              </a:ext>
            </a:extLst>
          </p:cNvPr>
          <p:cNvSpPr/>
          <p:nvPr/>
        </p:nvSpPr>
        <p:spPr>
          <a:xfrm>
            <a:off x="1426128" y="1506191"/>
            <a:ext cx="9496337" cy="4708981"/>
          </a:xfrm>
          <a:prstGeom prst="rect">
            <a:avLst/>
          </a:prstGeom>
        </p:spPr>
        <p:txBody>
          <a:bodyPr wrap="square">
            <a:spAutoFit/>
          </a:bodyPr>
          <a:lstStyle/>
          <a:p>
            <a:pPr algn="ctr"/>
            <a:r>
              <a:rPr lang="ru-RU" sz="2000" dirty="0">
                <a:latin typeface="Times New Roman" panose="02020603050405020304" pitchFamily="18" charset="0"/>
                <a:cs typeface="Times New Roman" panose="02020603050405020304" pitchFamily="18" charset="0"/>
              </a:rPr>
              <a:t>- Наш президент первым из глав государств СНГ стал выступать с ежегодными посланиями к народу.</a:t>
            </a:r>
          </a:p>
          <a:p>
            <a:pPr algn="ct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Н.Назарбаев</a:t>
            </a:r>
            <a:r>
              <a:rPr lang="ru-RU" sz="2000" dirty="0">
                <a:latin typeface="Times New Roman" panose="02020603050405020304" pitchFamily="18" charset="0"/>
                <a:cs typeface="Times New Roman" panose="02020603050405020304" pitchFamily="18" charset="0"/>
              </a:rPr>
              <a:t> создал Ассамблею народов Казахстана. Такого института нет в других странах.</a:t>
            </a:r>
          </a:p>
          <a:p>
            <a:pPr algn="ct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Н.Назарбаев</a:t>
            </a:r>
            <a:r>
              <a:rPr lang="ru-RU" sz="2000" dirty="0">
                <a:latin typeface="Times New Roman" panose="02020603050405020304" pitchFamily="18" charset="0"/>
                <a:cs typeface="Times New Roman" panose="02020603050405020304" pitchFamily="18" charset="0"/>
              </a:rPr>
              <a:t> — (не считая </a:t>
            </a:r>
            <a:r>
              <a:rPr lang="ru-RU" sz="2000" dirty="0" err="1">
                <a:latin typeface="Times New Roman" panose="02020603050405020304" pitchFamily="18" charset="0"/>
                <a:cs typeface="Times New Roman" panose="02020603050405020304" pitchFamily="18" charset="0"/>
              </a:rPr>
              <a:t>И.Каримова</a:t>
            </a:r>
            <a:r>
              <a:rPr lang="ru-RU" sz="2000" dirty="0">
                <a:latin typeface="Times New Roman" panose="02020603050405020304" pitchFamily="18" charset="0"/>
                <a:cs typeface="Times New Roman" panose="02020603050405020304" pitchFamily="18" charset="0"/>
              </a:rPr>
              <a:t>) единственный лидер страны (в бывшем СССР), который не менялся со времён получения независимости.</a:t>
            </a:r>
          </a:p>
          <a:p>
            <a:pPr algn="ctr"/>
            <a:endParaRPr lang="ru-RU" sz="20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 В апреле 2015 года переизбран на пятый президентский срок на досрочных президентских выборах.</a:t>
            </a:r>
          </a:p>
          <a:p>
            <a:pPr algn="ctr"/>
            <a:endParaRPr lang="ru-RU" sz="20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Елбасы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Н.Назарбаев</a:t>
            </a:r>
            <a:r>
              <a:rPr lang="ru-RU" sz="2000" dirty="0">
                <a:latin typeface="Times New Roman" panose="02020603050405020304" pitchFamily="18" charset="0"/>
                <a:cs typeface="Times New Roman" panose="02020603050405020304" pitchFamily="18" charset="0"/>
              </a:rPr>
              <a:t> стал в мае 2010 года. Пакет законопроектов, наделяющих президента Назарбаева статусом лидера нации был принят Мажилисом 12 мая 2010 г. </a:t>
            </a:r>
          </a:p>
          <a:p>
            <a:pPr algn="ctr"/>
            <a:endParaRPr lang="ru-RU" sz="20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Культурное наследие - В Астане действует Музей Первого Президента Республики Казахстан. Именем Нурсултана Назарбаева названы Новый университет Астаны.</a:t>
            </a:r>
          </a:p>
        </p:txBody>
      </p:sp>
      <p:sp>
        <p:nvSpPr>
          <p:cNvPr id="7" name="Прямоугольник 6">
            <a:extLst>
              <a:ext uri="{FF2B5EF4-FFF2-40B4-BE49-F238E27FC236}">
                <a16:creationId xmlns:a16="http://schemas.microsoft.com/office/drawing/2014/main" id="{F47EED00-BC8B-458C-9189-7ECB77716148}"/>
              </a:ext>
            </a:extLst>
          </p:cNvPr>
          <p:cNvSpPr/>
          <p:nvPr/>
        </p:nvSpPr>
        <p:spPr>
          <a:xfrm>
            <a:off x="3887286" y="492745"/>
            <a:ext cx="4417428" cy="646331"/>
          </a:xfrm>
          <a:prstGeom prst="rect">
            <a:avLst/>
          </a:prstGeom>
        </p:spPr>
        <p:txBody>
          <a:bodyPr wrap="none">
            <a:spAutoFit/>
          </a:bodyPr>
          <a:lstStyle/>
          <a:p>
            <a:pPr algn="ctr"/>
            <a:r>
              <a:rPr lang="ru-RU" sz="3600" b="1" dirty="0">
                <a:latin typeface="Times New Roman" panose="02020603050405020304" pitchFamily="18" charset="0"/>
                <a:cs typeface="Times New Roman" panose="02020603050405020304" pitchFamily="18" charset="0"/>
              </a:rPr>
              <a:t>Интересные факты:</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DB1F0878-B9C6-42E3-8E9B-CABDD114A483}"/>
              </a:ext>
            </a:extLst>
          </p:cNvPr>
          <p:cNvSpPr/>
          <p:nvPr/>
        </p:nvSpPr>
        <p:spPr>
          <a:xfrm>
            <a:off x="0" y="0"/>
            <a:ext cx="12192000" cy="6858000"/>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держимое 2"/>
          <p:cNvSpPr>
            <a:spLocks noGrp="1"/>
          </p:cNvSpPr>
          <p:nvPr>
            <p:ph idx="1"/>
          </p:nvPr>
        </p:nvSpPr>
        <p:spPr>
          <a:xfrm>
            <a:off x="693490" y="2332037"/>
            <a:ext cx="10972800" cy="4525963"/>
          </a:xfrm>
        </p:spPr>
        <p:txBody>
          <a:bodyPr>
            <a:normAutofit/>
          </a:bodyPr>
          <a:lstStyle/>
          <a:p>
            <a:pPr marL="0" indent="0" algn="ctr">
              <a:buNone/>
            </a:pPr>
            <a:r>
              <a:rPr lang="ru-RU" dirty="0">
                <a:latin typeface="Times New Roman" panose="02020603050405020304" pitchFamily="18" charset="0"/>
                <a:cs typeface="Times New Roman" panose="02020603050405020304" pitchFamily="18" charset="0"/>
              </a:rPr>
              <a:t>Казахстан имеет богатое историческое наследие, которое должен знать, гордиться и оберегать каждый гражданин Нашей страны. Недаром лидер нашего государства подчеркнул в своем заключении о том, что старшее поколение прошло очень длинный, тернистый путь, позволивший создать новый облик нашей страны. Молодежь должна знать историю своей страны, сохранить и передать ее будущему поколению.</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869D534A-CC1D-4688-BE7B-9F2C94FF5741}"/>
              </a:ext>
            </a:extLst>
          </p:cNvPr>
          <p:cNvSpPr/>
          <p:nvPr/>
        </p:nvSpPr>
        <p:spPr>
          <a:xfrm>
            <a:off x="0" y="0"/>
            <a:ext cx="12192000" cy="6858000"/>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a:extLst>
              <a:ext uri="{FF2B5EF4-FFF2-40B4-BE49-F238E27FC236}">
                <a16:creationId xmlns:a16="http://schemas.microsoft.com/office/drawing/2014/main" id="{42BE854E-2EE7-4F81-ABD5-2AA3A23D3BB7}"/>
              </a:ext>
            </a:extLst>
          </p:cNvPr>
          <p:cNvPicPr>
            <a:picLocks noChangeAspect="1"/>
          </p:cNvPicPr>
          <p:nvPr/>
        </p:nvPicPr>
        <p:blipFill>
          <a:blip r:embed="rId2"/>
          <a:stretch>
            <a:fillRect/>
          </a:stretch>
        </p:blipFill>
        <p:spPr>
          <a:xfrm>
            <a:off x="0" y="1434518"/>
            <a:ext cx="12192000" cy="3523376"/>
          </a:xfrm>
          <a:prstGeom prst="rect">
            <a:avLst/>
          </a:prstGeom>
        </p:spPr>
      </p:pic>
    </p:spTree>
    <p:extLst>
      <p:ext uri="{BB962C8B-B14F-4D97-AF65-F5344CB8AC3E}">
        <p14:creationId xmlns:p14="http://schemas.microsoft.com/office/powerpoint/2010/main" val="3063865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7B032A3C-881E-4BFF-B4DD-CB35619F8984}"/>
              </a:ext>
            </a:extLst>
          </p:cNvPr>
          <p:cNvSpPr/>
          <p:nvPr/>
        </p:nvSpPr>
        <p:spPr>
          <a:xfrm>
            <a:off x="0" y="0"/>
            <a:ext cx="12192000" cy="6858000"/>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a:extLst>
              <a:ext uri="{FF2B5EF4-FFF2-40B4-BE49-F238E27FC236}">
                <a16:creationId xmlns:a16="http://schemas.microsoft.com/office/drawing/2014/main" id="{D99A040C-6F0B-41AB-A214-1C0D6E05F13F}"/>
              </a:ext>
            </a:extLst>
          </p:cNvPr>
          <p:cNvPicPr>
            <a:picLocks noChangeAspect="1"/>
          </p:cNvPicPr>
          <p:nvPr/>
        </p:nvPicPr>
        <p:blipFill>
          <a:blip r:embed="rId2"/>
          <a:stretch>
            <a:fillRect/>
          </a:stretch>
        </p:blipFill>
        <p:spPr>
          <a:xfrm>
            <a:off x="-411760" y="46166"/>
            <a:ext cx="6858000" cy="6858000"/>
          </a:xfrm>
          <a:prstGeom prst="rect">
            <a:avLst/>
          </a:prstGeom>
        </p:spPr>
      </p:pic>
      <p:sp>
        <p:nvSpPr>
          <p:cNvPr id="6" name="Прямоугольник 5">
            <a:extLst>
              <a:ext uri="{FF2B5EF4-FFF2-40B4-BE49-F238E27FC236}">
                <a16:creationId xmlns:a16="http://schemas.microsoft.com/office/drawing/2014/main" id="{214F853E-77B1-495F-9937-41B1B606AC19}"/>
              </a:ext>
            </a:extLst>
          </p:cNvPr>
          <p:cNvSpPr/>
          <p:nvPr/>
        </p:nvSpPr>
        <p:spPr>
          <a:xfrm>
            <a:off x="5760440" y="335845"/>
            <a:ext cx="6096000" cy="6278642"/>
          </a:xfrm>
          <a:prstGeom prst="rect">
            <a:avLst/>
          </a:prstGeom>
        </p:spPr>
        <p:txBody>
          <a:bodyPr>
            <a:spAutoFit/>
          </a:bodyPr>
          <a:lstStyle/>
          <a:p>
            <a:r>
              <a:rPr lang="ru-RU" sz="2400" b="1" dirty="0">
                <a:latin typeface="Times New Roman" panose="02020603050405020304" pitchFamily="18" charset="0"/>
                <a:cs typeface="Times New Roman" panose="02020603050405020304" pitchFamily="18" charset="0"/>
              </a:rPr>
              <a:t>Всадническая культура</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Впервые одомашнивание лошади человеком произошло на территории современного Казахстана, о чем свидетельствуют раскопки поселения </a:t>
            </a:r>
            <a:r>
              <a:rPr lang="ru-RU" i="1" dirty="0">
                <a:latin typeface="Times New Roman" panose="02020603050405020304" pitchFamily="18" charset="0"/>
                <a:cs typeface="Times New Roman" panose="02020603050405020304" pitchFamily="18" charset="0"/>
              </a:rPr>
              <a:t>«Ботай»</a:t>
            </a:r>
            <a:r>
              <a:rPr lang="ru-RU" dirty="0">
                <a:latin typeface="Times New Roman" panose="02020603050405020304" pitchFamily="18" charset="0"/>
                <a:cs typeface="Times New Roman" panose="02020603050405020304" pitchFamily="18" charset="0"/>
              </a:rPr>
              <a:t> на севере страны.</a:t>
            </a: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В древнюю эпоху Степной цивилизации уходят истоки базовых компонентов современной одежды. Всадническая культура породила и оптимальное облачение для всадника-воина. </a:t>
            </a: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Стремясь улучшить управление лошадью во время езды, степняки изобрели высокое седло и стремена. Новшества позволили всаднику уверенно сидеть на коне и даже при быстром движении эффективнее использовать свое оружие – лук, копье, саблю.</a:t>
            </a: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Наши предки первыми создали из пластин защитную броню для коня и всадника. Это привело к появлению тяжеловооруженной конницы – важнейшей военной новации евразийских кочевников.</a:t>
            </a:r>
            <a:endParaRPr lang="ru-RU" b="0" i="0" dirty="0">
              <a:effectLst/>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07FED8E9-203D-4160-AF6D-446D165CCF89}"/>
              </a:ext>
            </a:extLst>
          </p:cNvPr>
          <p:cNvPicPr>
            <a:picLocks noChangeAspect="1"/>
          </p:cNvPicPr>
          <p:nvPr/>
        </p:nvPicPr>
        <p:blipFill>
          <a:blip r:embed="rId3"/>
          <a:stretch>
            <a:fillRect/>
          </a:stretch>
        </p:blipFill>
        <p:spPr>
          <a:xfrm>
            <a:off x="5379440" y="243513"/>
            <a:ext cx="6858000" cy="6858000"/>
          </a:xfrm>
          <a:prstGeom prst="rect">
            <a:avLst/>
          </a:prstGeom>
        </p:spPr>
      </p:pic>
      <p:sp>
        <p:nvSpPr>
          <p:cNvPr id="8" name="Прямоугольник 7">
            <a:extLst>
              <a:ext uri="{FF2B5EF4-FFF2-40B4-BE49-F238E27FC236}">
                <a16:creationId xmlns:a16="http://schemas.microsoft.com/office/drawing/2014/main" id="{9DF0F1B4-1D26-4363-900A-BE98023160D1}"/>
              </a:ext>
            </a:extLst>
          </p:cNvPr>
          <p:cNvSpPr/>
          <p:nvPr/>
        </p:nvSpPr>
        <p:spPr>
          <a:xfrm>
            <a:off x="254466" y="1813173"/>
            <a:ext cx="6096000" cy="3231654"/>
          </a:xfrm>
          <a:prstGeom prst="rect">
            <a:avLst/>
          </a:prstGeom>
        </p:spPr>
        <p:txBody>
          <a:bodyPr>
            <a:spAutoFit/>
          </a:bodyPr>
          <a:lstStyle/>
          <a:p>
            <a:r>
              <a:rPr lang="ru-RU" sz="2400" b="1" dirty="0">
                <a:latin typeface="Times New Roman" panose="02020603050405020304" pitchFamily="18" charset="0"/>
                <a:cs typeface="Times New Roman" panose="02020603050405020304" pitchFamily="18" charset="0"/>
              </a:rPr>
              <a:t>Древняя металлургия Великой степи</a:t>
            </a:r>
            <a:endParaRPr lang="ru-RU"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Изобретение способов получения металлов открыло новую историческую эпоху и навсегда изменило ход развития человечества. Казахская земля, богатая многообразными металлическими рудами, также стала одним из первых центров появления металлургии. Еще в глубокой древности на землях Центрального, Северного и Восточного Казахстана возникли очаги горнорудного производства и выплавки бронзы, меди, свинца, железа, серебра и золота, изготовления листового железа.</a:t>
            </a:r>
            <a:endParaRPr lang="ru-RU"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660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6"/>
                                        </p:tgtEl>
                                        <p:attrNameLst>
                                          <p:attrName>ppt_x</p:attrName>
                                        </p:attrNameLst>
                                      </p:cBhvr>
                                      <p:tavLst>
                                        <p:tav tm="0">
                                          <p:val>
                                            <p:strVal val="ppt_x"/>
                                          </p:val>
                                        </p:tav>
                                        <p:tav tm="100000">
                                          <p:val>
                                            <p:strVal val="ppt_x"/>
                                          </p:val>
                                        </p:tav>
                                      </p:tavLst>
                                    </p:anim>
                                    <p:anim calcmode="lin" valueType="num">
                                      <p:cBhvr additive="base">
                                        <p:cTn id="14" dur="500"/>
                                        <p:tgtEl>
                                          <p:spTgt spid="6"/>
                                        </p:tgtEl>
                                        <p:attrNameLst>
                                          <p:attrName>ppt_y</p:attrName>
                                        </p:attrNameLst>
                                      </p:cBhvr>
                                      <p:tavLst>
                                        <p:tav tm="0">
                                          <p:val>
                                            <p:strVal val="ppt_y"/>
                                          </p:val>
                                        </p:tav>
                                        <p:tav tm="100000">
                                          <p:val>
                                            <p:strVal val="1+ppt_h/2"/>
                                          </p:val>
                                        </p:tav>
                                      </p:tavLst>
                                    </p:anim>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52286A95-A30E-44EA-A3FA-F08FC61E0A80}"/>
              </a:ext>
            </a:extLst>
          </p:cNvPr>
          <p:cNvSpPr/>
          <p:nvPr/>
        </p:nvSpPr>
        <p:spPr>
          <a:xfrm>
            <a:off x="0" y="0"/>
            <a:ext cx="12192000" cy="6858000"/>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171B19C6-8FBD-490A-B4A4-5AFEDF7FB917}"/>
              </a:ext>
            </a:extLst>
          </p:cNvPr>
          <p:cNvSpPr/>
          <p:nvPr/>
        </p:nvSpPr>
        <p:spPr>
          <a:xfrm>
            <a:off x="5671558" y="566678"/>
            <a:ext cx="6096000" cy="5724644"/>
          </a:xfrm>
          <a:prstGeom prst="rect">
            <a:avLst/>
          </a:prstGeom>
        </p:spPr>
        <p:txBody>
          <a:bodyPr>
            <a:spAutoFit/>
          </a:bodyPr>
          <a:lstStyle/>
          <a:p>
            <a:r>
              <a:rPr lang="ru-RU" sz="2400" b="1" dirty="0">
                <a:latin typeface="Times New Roman" panose="02020603050405020304" pitchFamily="18" charset="0"/>
                <a:cs typeface="Times New Roman" panose="02020603050405020304" pitchFamily="18" charset="0"/>
              </a:rPr>
              <a:t>Звериный стиль</a:t>
            </a:r>
            <a:endParaRPr lang="en-US" sz="2400" b="1"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Наши предки жили в полной гармонии с окружающим миром и считали себя неотделимой частью природы. Древние жители Казахстана обладали высокоразвитой культурой – имели свою письменность и мифологию.</a:t>
            </a: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Наиболее ярким элементом их наследия, отражением художественного своеобразия и богатства духовного содержания является </a:t>
            </a:r>
            <a:r>
              <a:rPr lang="ru-RU" i="1" dirty="0">
                <a:latin typeface="Times New Roman" panose="02020603050405020304" pitchFamily="18" charset="0"/>
                <a:cs typeface="Times New Roman" panose="02020603050405020304" pitchFamily="18" charset="0"/>
              </a:rPr>
              <a:t>«искусство звериного стиля»</a:t>
            </a:r>
            <a:r>
              <a:rPr lang="ru-RU" dirty="0">
                <a:latin typeface="Times New Roman" panose="02020603050405020304" pitchFamily="18" charset="0"/>
                <a:cs typeface="Times New Roman" panose="02020603050405020304" pitchFamily="18" charset="0"/>
              </a:rPr>
              <a:t>. </a:t>
            </a: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Не случайно одним из символов суверенного Казахстана стал снежный барс – редкий и благородный представитель местной фауны.</a:t>
            </a: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При этом звериный стиль отражает и высочайшие производственные навыки наших предков – хорошо известны художественная резьба, техника работы с металлами: плавка и литье меди и бронзы, методы сложного изготовления листового золота.</a:t>
            </a:r>
            <a:endParaRPr lang="ru-RU" b="0" i="0" dirty="0">
              <a:effectLst/>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B6C19250-4CA3-4E64-AE5F-79A57F851BA1}"/>
              </a:ext>
            </a:extLst>
          </p:cNvPr>
          <p:cNvPicPr>
            <a:picLocks noChangeAspect="1"/>
          </p:cNvPicPr>
          <p:nvPr/>
        </p:nvPicPr>
        <p:blipFill>
          <a:blip r:embed="rId2"/>
          <a:stretch>
            <a:fillRect/>
          </a:stretch>
        </p:blipFill>
        <p:spPr>
          <a:xfrm>
            <a:off x="-563310" y="136733"/>
            <a:ext cx="6858000" cy="6858000"/>
          </a:xfrm>
          <a:prstGeom prst="rect">
            <a:avLst/>
          </a:prstGeom>
        </p:spPr>
      </p:pic>
      <p:sp>
        <p:nvSpPr>
          <p:cNvPr id="11" name="Прямоугольник 10">
            <a:extLst>
              <a:ext uri="{FF2B5EF4-FFF2-40B4-BE49-F238E27FC236}">
                <a16:creationId xmlns:a16="http://schemas.microsoft.com/office/drawing/2014/main" id="{CB8E729D-2D9C-449F-AB9B-59C2762C8A3A}"/>
              </a:ext>
            </a:extLst>
          </p:cNvPr>
          <p:cNvSpPr/>
          <p:nvPr/>
        </p:nvSpPr>
        <p:spPr>
          <a:xfrm>
            <a:off x="262071" y="1120676"/>
            <a:ext cx="6096000" cy="5170646"/>
          </a:xfrm>
          <a:prstGeom prst="rect">
            <a:avLst/>
          </a:prstGeom>
        </p:spPr>
        <p:txBody>
          <a:bodyPr>
            <a:spAutoFit/>
          </a:bodyPr>
          <a:lstStyle/>
          <a:p>
            <a:r>
              <a:rPr lang="ru-RU" sz="2400" b="1" dirty="0">
                <a:latin typeface="Times New Roman" panose="02020603050405020304" pitchFamily="18" charset="0"/>
                <a:cs typeface="Times New Roman" panose="02020603050405020304" pitchFamily="18" charset="0"/>
              </a:rPr>
              <a:t>Золотой человек</a:t>
            </a:r>
            <a:endParaRPr lang="en-US" sz="2400" b="1"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Сенсационным для мировой науки открытием, позволившим по-новому взглянуть на наши истоки, стал найденный в Казахстане в 1969 году в Иссыке «Золотой человек», именуемый в кругах ученых-искусствоведов </a:t>
            </a:r>
            <a:r>
              <a:rPr lang="ru-RU" i="1" dirty="0">
                <a:latin typeface="Times New Roman" panose="02020603050405020304" pitchFamily="18" charset="0"/>
                <a:cs typeface="Times New Roman" panose="02020603050405020304" pitchFamily="18" charset="0"/>
              </a:rPr>
              <a:t>«казахстанским Тутанхамоном»</a:t>
            </a:r>
            <a:r>
              <a:rPr lang="ru-RU" dirty="0">
                <a:latin typeface="Times New Roman" panose="02020603050405020304" pitchFamily="18" charset="0"/>
                <a:cs typeface="Times New Roman" panose="02020603050405020304" pitchFamily="18" charset="0"/>
              </a:rPr>
              <a:t>.</a:t>
            </a: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Искусное золотое обличие воина указывает на уверенное владение древними мастерами техникой обработки золота. Оно также открыло богатую мифологию, отражающую силу и эстетику Степной цивилизации.</a:t>
            </a: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На одной из серебряных чаш, найденных около воина, были обнаружены нацарапанные знаки – следы самой древней письменности, когда-либо найденной в Центральной Азии.</a:t>
            </a:r>
          </a:p>
          <a:p>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pic>
        <p:nvPicPr>
          <p:cNvPr id="13" name="Рисунок 12">
            <a:extLst>
              <a:ext uri="{FF2B5EF4-FFF2-40B4-BE49-F238E27FC236}">
                <a16:creationId xmlns:a16="http://schemas.microsoft.com/office/drawing/2014/main" id="{D22C6E0B-861C-4F71-B46E-A1685E7B4C03}"/>
              </a:ext>
            </a:extLst>
          </p:cNvPr>
          <p:cNvPicPr>
            <a:picLocks noChangeAspect="1"/>
          </p:cNvPicPr>
          <p:nvPr/>
        </p:nvPicPr>
        <p:blipFill>
          <a:blip r:embed="rId3"/>
          <a:stretch>
            <a:fillRect/>
          </a:stretch>
        </p:blipFill>
        <p:spPr>
          <a:xfrm>
            <a:off x="5222192" y="-136733"/>
            <a:ext cx="6858000" cy="6858000"/>
          </a:xfrm>
          <a:prstGeom prst="rect">
            <a:avLst/>
          </a:prstGeom>
        </p:spPr>
      </p:pic>
    </p:spTree>
    <p:extLst>
      <p:ext uri="{BB962C8B-B14F-4D97-AF65-F5344CB8AC3E}">
        <p14:creationId xmlns:p14="http://schemas.microsoft.com/office/powerpoint/2010/main" val="188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10"/>
                                        </p:tgtEl>
                                      </p:cBhvr>
                                    </p:animEffect>
                                    <p:anim calcmode="lin" valueType="num">
                                      <p:cBhvr>
                                        <p:cTn id="13" dur="1000"/>
                                        <p:tgtEl>
                                          <p:spTgt spid="10"/>
                                        </p:tgtEl>
                                        <p:attrNameLst>
                                          <p:attrName>ppt_x</p:attrName>
                                        </p:attrNameLst>
                                      </p:cBhvr>
                                      <p:tavLst>
                                        <p:tav tm="0">
                                          <p:val>
                                            <p:strVal val="ppt_x"/>
                                          </p:val>
                                        </p:tav>
                                        <p:tav tm="100000">
                                          <p:val>
                                            <p:strVal val="ppt_x"/>
                                          </p:val>
                                        </p:tav>
                                      </p:tavLst>
                                    </p:anim>
                                    <p:anim calcmode="lin" valueType="num">
                                      <p:cBhvr>
                                        <p:cTn id="14" dur="1000"/>
                                        <p:tgtEl>
                                          <p:spTgt spid="10"/>
                                        </p:tgtEl>
                                        <p:attrNameLst>
                                          <p:attrName>ppt_y</p:attrName>
                                        </p:attrNameLst>
                                      </p:cBhvr>
                                      <p:tavLst>
                                        <p:tav tm="0">
                                          <p:val>
                                            <p:strVal val="ppt_y"/>
                                          </p:val>
                                        </p:tav>
                                        <p:tav tm="100000">
                                          <p:val>
                                            <p:strVal val="ppt_y+.1"/>
                                          </p:val>
                                        </p:tav>
                                      </p:tavLst>
                                    </p:anim>
                                    <p:set>
                                      <p:cBhvr>
                                        <p:cTn id="15" dur="1" fill="hold">
                                          <p:stCondLst>
                                            <p:cond delay="9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2317781B-ED41-488E-B557-1C8126EECECA}"/>
              </a:ext>
            </a:extLst>
          </p:cNvPr>
          <p:cNvSpPr/>
          <p:nvPr/>
        </p:nvSpPr>
        <p:spPr>
          <a:xfrm>
            <a:off x="0" y="0"/>
            <a:ext cx="12192000" cy="6858000"/>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a:extLst>
              <a:ext uri="{FF2B5EF4-FFF2-40B4-BE49-F238E27FC236}">
                <a16:creationId xmlns:a16="http://schemas.microsoft.com/office/drawing/2014/main" id="{69C7DE83-8D6E-4021-B83D-5349F7A231B4}"/>
              </a:ext>
            </a:extLst>
          </p:cNvPr>
          <p:cNvPicPr>
            <a:picLocks noChangeAspect="1"/>
          </p:cNvPicPr>
          <p:nvPr/>
        </p:nvPicPr>
        <p:blipFill>
          <a:blip r:embed="rId2"/>
          <a:stretch>
            <a:fillRect/>
          </a:stretch>
        </p:blipFill>
        <p:spPr>
          <a:xfrm>
            <a:off x="-487260" y="0"/>
            <a:ext cx="6858000" cy="6858000"/>
          </a:xfrm>
          <a:prstGeom prst="rect">
            <a:avLst/>
          </a:prstGeom>
        </p:spPr>
      </p:pic>
      <p:sp>
        <p:nvSpPr>
          <p:cNvPr id="4" name="Прямоугольник 3">
            <a:extLst>
              <a:ext uri="{FF2B5EF4-FFF2-40B4-BE49-F238E27FC236}">
                <a16:creationId xmlns:a16="http://schemas.microsoft.com/office/drawing/2014/main" id="{AAC31AE9-2851-450A-AE7E-1C767E22C694}"/>
              </a:ext>
            </a:extLst>
          </p:cNvPr>
          <p:cNvSpPr/>
          <p:nvPr/>
        </p:nvSpPr>
        <p:spPr>
          <a:xfrm>
            <a:off x="5841534" y="705177"/>
            <a:ext cx="6096000" cy="5447645"/>
          </a:xfrm>
          <a:prstGeom prst="rect">
            <a:avLst/>
          </a:prstGeom>
        </p:spPr>
        <p:txBody>
          <a:bodyPr>
            <a:spAutoFit/>
          </a:bodyPr>
          <a:lstStyle/>
          <a:p>
            <a:r>
              <a:rPr lang="ru-RU" sz="2400" b="1" dirty="0">
                <a:latin typeface="Times New Roman" panose="02020603050405020304" pitchFamily="18" charset="0"/>
                <a:cs typeface="Times New Roman" panose="02020603050405020304" pitchFamily="18" charset="0"/>
              </a:rPr>
              <a:t>Колыбель тюркского мира</a:t>
            </a:r>
            <a:endParaRPr lang="en-US" sz="2400" b="1"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Большое значение для истории казахов и других народов Евразии имеет Алтай. Испокон веков эти величественные горы не просто украшали земли Казахстана, но и являлись колыбелью тюрков. Именно здесь в середине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I тыс. н. э. зародился тюркский мир, и наступила новая веха в жизни Великой степи.</a:t>
            </a: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Освоив пространство в широких географических границах, тюрки сумели создать симбиоз кочевой и оседлой цивилизаций, что привело к расцвету средневековых городов, которые стали центрами искусства, науки и мировой торговли. К примеру, средневековый </a:t>
            </a:r>
            <a:r>
              <a:rPr lang="ru-RU" dirty="0" err="1">
                <a:latin typeface="Times New Roman" panose="02020603050405020304" pitchFamily="18" charset="0"/>
                <a:cs typeface="Times New Roman" panose="02020603050405020304" pitchFamily="18" charset="0"/>
              </a:rPr>
              <a:t>Отырар</a:t>
            </a:r>
            <a:r>
              <a:rPr lang="ru-RU" dirty="0">
                <a:latin typeface="Times New Roman" panose="02020603050405020304" pitchFamily="18" charset="0"/>
                <a:cs typeface="Times New Roman" panose="02020603050405020304" pitchFamily="18" charset="0"/>
              </a:rPr>
              <a:t> дал человечеству одного из величайших умов мировой цивилизации </a:t>
            </a:r>
            <a:br>
              <a:rPr lang="ru-RU" dirty="0">
                <a:latin typeface="Times New Roman" panose="02020603050405020304" pitchFamily="18" charset="0"/>
                <a:cs typeface="Times New Roman" panose="02020603050405020304" pitchFamily="18" charset="0"/>
              </a:rPr>
            </a:br>
            <a:r>
              <a:rPr lang="ru-RU" i="1" dirty="0">
                <a:latin typeface="Times New Roman" panose="02020603050405020304" pitchFamily="18" charset="0"/>
                <a:cs typeface="Times New Roman" panose="02020603050405020304" pitchFamily="18" charset="0"/>
              </a:rPr>
              <a:t>Абу </a:t>
            </a:r>
            <a:r>
              <a:rPr lang="ru-RU" i="1" dirty="0" err="1">
                <a:latin typeface="Times New Roman" panose="02020603050405020304" pitchFamily="18" charset="0"/>
                <a:cs typeface="Times New Roman" panose="02020603050405020304" pitchFamily="18" charset="0"/>
              </a:rPr>
              <a:t>Насра</a:t>
            </a:r>
            <a:r>
              <a:rPr lang="ru-RU" i="1" dirty="0">
                <a:latin typeface="Times New Roman" panose="02020603050405020304" pitchFamily="18" charset="0"/>
                <a:cs typeface="Times New Roman" panose="02020603050405020304" pitchFamily="18" charset="0"/>
              </a:rPr>
              <a:t> аль-Фараби</a:t>
            </a:r>
            <a:r>
              <a:rPr lang="ru-RU" dirty="0">
                <a:latin typeface="Times New Roman" panose="02020603050405020304" pitchFamily="18" charset="0"/>
                <a:cs typeface="Times New Roman" panose="02020603050405020304" pitchFamily="18" charset="0"/>
              </a:rPr>
              <a:t>, в Туркестане жил и творил один из великих духовных лидеров тюркских народов </a:t>
            </a:r>
            <a:br>
              <a:rPr lang="ru-RU" dirty="0">
                <a:latin typeface="Times New Roman" panose="02020603050405020304" pitchFamily="18" charset="0"/>
                <a:cs typeface="Times New Roman" panose="02020603050405020304" pitchFamily="18" charset="0"/>
              </a:rPr>
            </a:br>
            <a:r>
              <a:rPr lang="ru-RU" i="1" dirty="0">
                <a:latin typeface="Times New Roman" panose="02020603050405020304" pitchFamily="18" charset="0"/>
                <a:cs typeface="Times New Roman" panose="02020603050405020304" pitchFamily="18" charset="0"/>
              </a:rPr>
              <a:t>Кожа </a:t>
            </a:r>
            <a:r>
              <a:rPr lang="ru-RU" i="1" dirty="0" err="1">
                <a:latin typeface="Times New Roman" panose="02020603050405020304" pitchFamily="18" charset="0"/>
                <a:cs typeface="Times New Roman" panose="02020603050405020304" pitchFamily="18" charset="0"/>
              </a:rPr>
              <a:t>Ахмет</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Яссауи</a:t>
            </a:r>
            <a:r>
              <a:rPr lang="ru-RU" dirty="0">
                <a:latin typeface="Times New Roman" panose="02020603050405020304" pitchFamily="18" charset="0"/>
                <a:cs typeface="Times New Roman" panose="02020603050405020304" pitchFamily="18" charset="0"/>
              </a:rPr>
              <a:t>.</a:t>
            </a:r>
            <a:endParaRPr lang="ru-RU" b="0" i="0" dirty="0">
              <a:effectLst/>
              <a:latin typeface="Times New Roman" panose="02020603050405020304" pitchFamily="18" charset="0"/>
              <a:cs typeface="Times New Roman" panose="02020603050405020304" pitchFamily="18" charset="0"/>
            </a:endParaRPr>
          </a:p>
        </p:txBody>
      </p:sp>
      <p:sp>
        <p:nvSpPr>
          <p:cNvPr id="9" name="Прямоугольник 8">
            <a:extLst>
              <a:ext uri="{FF2B5EF4-FFF2-40B4-BE49-F238E27FC236}">
                <a16:creationId xmlns:a16="http://schemas.microsoft.com/office/drawing/2014/main" id="{75DF7B8A-C279-41D7-BB25-64CB07A727BC}"/>
              </a:ext>
            </a:extLst>
          </p:cNvPr>
          <p:cNvSpPr/>
          <p:nvPr/>
        </p:nvSpPr>
        <p:spPr>
          <a:xfrm>
            <a:off x="254466" y="1317845"/>
            <a:ext cx="6096000" cy="4616648"/>
          </a:xfrm>
          <a:prstGeom prst="rect">
            <a:avLst/>
          </a:prstGeom>
        </p:spPr>
        <p:txBody>
          <a:bodyPr>
            <a:spAutoFit/>
          </a:bodyPr>
          <a:lstStyle/>
          <a:p>
            <a:r>
              <a:rPr lang="ru-RU" sz="2400" b="1" dirty="0">
                <a:latin typeface="Times New Roman" panose="02020603050405020304" pitchFamily="18" charset="0"/>
                <a:cs typeface="Times New Roman" panose="02020603050405020304" pitchFamily="18" charset="0"/>
              </a:rPr>
              <a:t>Великий шелковый путь</a:t>
            </a:r>
            <a:endParaRPr lang="en-US" sz="2400" b="1"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Уникальное географическое расположение Казахстана – в самом центре Евразийского материка – с древнейших времен способствовало возникновению транзитных коридоров между различными странами и цивилизациями. Начиная с рубежа нашей эры, эти сухопутные маршруты трансформировались в систему Великого шелкового пути – трансконтинентальную сеть торговых и культурных связей между Востоком и Западом, Севером и Югом Большой Евразии.</a:t>
            </a: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Во времена господства тюрков в Центральной Евразии Великий шелковый путь достиг наивысшего расцвета и способствовал экономическому процветанию и культурному подъему в международном масштабе.</a:t>
            </a:r>
            <a:endParaRPr lang="ru-RU" b="0" i="0" dirty="0">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3534B94D-8757-43FF-8B54-B34F952CB259}"/>
              </a:ext>
            </a:extLst>
          </p:cNvPr>
          <p:cNvPicPr>
            <a:picLocks noChangeAspect="1"/>
          </p:cNvPicPr>
          <p:nvPr/>
        </p:nvPicPr>
        <p:blipFill>
          <a:blip r:embed="rId3"/>
          <a:stretch>
            <a:fillRect/>
          </a:stretch>
        </p:blipFill>
        <p:spPr>
          <a:xfrm>
            <a:off x="5334000" y="-377505"/>
            <a:ext cx="6858000" cy="6858000"/>
          </a:xfrm>
          <a:prstGeom prst="rect">
            <a:avLst/>
          </a:prstGeom>
        </p:spPr>
      </p:pic>
    </p:spTree>
    <p:extLst>
      <p:ext uri="{BB962C8B-B14F-4D97-AF65-F5344CB8AC3E}">
        <p14:creationId xmlns:p14="http://schemas.microsoft.com/office/powerpoint/2010/main" val="263482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4"/>
                                        </p:tgtEl>
                                        <p:attrNameLst>
                                          <p:attrName>ppt_x</p:attrName>
                                        </p:attrNameLst>
                                      </p:cBhvr>
                                      <p:tavLst>
                                        <p:tav tm="0">
                                          <p:val>
                                            <p:strVal val="ppt_x"/>
                                          </p:val>
                                        </p:tav>
                                        <p:tav tm="100000">
                                          <p:val>
                                            <p:strVal val="ppt_x"/>
                                          </p:val>
                                        </p:tav>
                                      </p:tavLst>
                                    </p:anim>
                                    <p:anim calcmode="lin" valueType="num">
                                      <p:cBhvr additive="base">
                                        <p:cTn id="14" dur="500"/>
                                        <p:tgtEl>
                                          <p:spTgt spid="4"/>
                                        </p:tgtEl>
                                        <p:attrNameLst>
                                          <p:attrName>ppt_y</p:attrName>
                                        </p:attrNameLst>
                                      </p:cBhvr>
                                      <p:tavLst>
                                        <p:tav tm="0">
                                          <p:val>
                                            <p:strVal val="ppt_y"/>
                                          </p:val>
                                        </p:tav>
                                        <p:tav tm="100000">
                                          <p:val>
                                            <p:strVal val="1+ppt_h/2"/>
                                          </p:val>
                                        </p:tav>
                                      </p:tavLst>
                                    </p:anim>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6FC88F88-0428-460A-B209-3796A0BD983A}"/>
              </a:ext>
            </a:extLst>
          </p:cNvPr>
          <p:cNvSpPr/>
          <p:nvPr/>
        </p:nvSpPr>
        <p:spPr>
          <a:xfrm>
            <a:off x="0" y="0"/>
            <a:ext cx="12192000" cy="6858000"/>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a:extLst>
              <a:ext uri="{FF2B5EF4-FFF2-40B4-BE49-F238E27FC236}">
                <a16:creationId xmlns:a16="http://schemas.microsoft.com/office/drawing/2014/main" id="{F6E916F3-20F1-449E-8F8F-3176F3DA8451}"/>
              </a:ext>
            </a:extLst>
          </p:cNvPr>
          <p:cNvSpPr/>
          <p:nvPr/>
        </p:nvSpPr>
        <p:spPr>
          <a:xfrm>
            <a:off x="542620" y="1470505"/>
            <a:ext cx="5575883" cy="4370427"/>
          </a:xfrm>
          <a:prstGeom prst="rect">
            <a:avLst/>
          </a:prstGeom>
        </p:spPr>
        <p:txBody>
          <a:bodyPr wrap="square">
            <a:spAutoFit/>
          </a:bodyPr>
          <a:lstStyle/>
          <a:p>
            <a:pPr algn="ctr"/>
            <a:r>
              <a:rPr lang="ru-RU" dirty="0">
                <a:latin typeface="Times New Roman" panose="02020603050405020304" pitchFamily="18" charset="0"/>
                <a:cs typeface="Times New Roman" panose="02020603050405020304" pitchFamily="18" charset="0"/>
              </a:rPr>
              <a:t> </a:t>
            </a:r>
          </a:p>
          <a:p>
            <a:pPr algn="ctr"/>
            <a:r>
              <a:rPr lang="ru-RU" sz="2000" dirty="0">
                <a:latin typeface="Times New Roman" panose="02020603050405020304" pitchFamily="18" charset="0"/>
                <a:cs typeface="Times New Roman" panose="02020603050405020304" pitchFamily="18" charset="0"/>
              </a:rPr>
              <a:t>6 июля 1940 года на </a:t>
            </a:r>
            <a:r>
              <a:rPr lang="ru-RU" sz="2000" dirty="0" err="1">
                <a:latin typeface="Times New Roman" panose="02020603050405020304" pitchFamily="18" charset="0"/>
                <a:cs typeface="Times New Roman" panose="02020603050405020304" pitchFamily="18" charset="0"/>
              </a:rPr>
              <a:t>жайляу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Ушконыр</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Заилийском</a:t>
            </a:r>
            <a:r>
              <a:rPr lang="ru-RU" sz="2000" dirty="0">
                <a:latin typeface="Times New Roman" panose="02020603050405020304" pitchFamily="18" charset="0"/>
                <a:cs typeface="Times New Roman" panose="02020603050405020304" pitchFamily="18" charset="0"/>
              </a:rPr>
              <a:t> Алатау в семье </a:t>
            </a:r>
            <a:r>
              <a:rPr lang="ru-RU" sz="2000" dirty="0" err="1">
                <a:latin typeface="Times New Roman" panose="02020603050405020304" pitchFamily="18" charset="0"/>
                <a:cs typeface="Times New Roman" panose="02020603050405020304" pitchFamily="18" charset="0"/>
              </a:rPr>
              <a:t>Абиша</a:t>
            </a:r>
            <a:r>
              <a:rPr lang="ru-RU" sz="2000" dirty="0">
                <a:latin typeface="Times New Roman" panose="02020603050405020304" pitchFamily="18" charset="0"/>
                <a:cs typeface="Times New Roman" panose="02020603050405020304" pitchFamily="18" charset="0"/>
              </a:rPr>
              <a:t> и </a:t>
            </a:r>
            <a:r>
              <a:rPr lang="ru-RU" sz="2000" dirty="0" err="1">
                <a:latin typeface="Times New Roman" panose="02020603050405020304" pitchFamily="18" charset="0"/>
                <a:cs typeface="Times New Roman" panose="02020603050405020304" pitchFamily="18" charset="0"/>
              </a:rPr>
              <a:t>Альжан</a:t>
            </a:r>
            <a:r>
              <a:rPr lang="ru-RU" sz="2000" dirty="0">
                <a:latin typeface="Times New Roman" panose="02020603050405020304" pitchFamily="18" charset="0"/>
                <a:cs typeface="Times New Roman" panose="02020603050405020304" pitchFamily="18" charset="0"/>
              </a:rPr>
              <a:t> Назарбаевых родился долгожданный мальчик, которого родители назвали Нурсултаном. В предгорьях </a:t>
            </a:r>
            <a:r>
              <a:rPr lang="ru-RU" sz="2000" dirty="0" err="1">
                <a:latin typeface="Times New Roman" panose="02020603050405020304" pitchFamily="18" charset="0"/>
                <a:cs typeface="Times New Roman" panose="02020603050405020304" pitchFamily="18" charset="0"/>
              </a:rPr>
              <a:t>Заилийских</a:t>
            </a:r>
            <a:r>
              <a:rPr lang="ru-RU" sz="2000" dirty="0">
                <a:latin typeface="Times New Roman" panose="02020603050405020304" pitchFamily="18" charset="0"/>
                <a:cs typeface="Times New Roman" panose="02020603050405020304" pitchFamily="18" charset="0"/>
              </a:rPr>
              <a:t>, где природа, Там где ручьи звенят по валунам Родился президент казахского народа Стране на благо и на радость нам. Родители обычай соблюдая, накрыли для народа </a:t>
            </a:r>
            <a:r>
              <a:rPr lang="ru-RU" sz="2000" dirty="0" err="1">
                <a:latin typeface="Times New Roman" panose="02020603050405020304" pitchFamily="18" charset="0"/>
                <a:cs typeface="Times New Roman" panose="02020603050405020304" pitchFamily="18" charset="0"/>
              </a:rPr>
              <a:t>дастархан</a:t>
            </a:r>
            <a:r>
              <a:rPr lang="ru-RU" sz="2000" dirty="0">
                <a:latin typeface="Times New Roman" panose="02020603050405020304" pitchFamily="18" charset="0"/>
                <a:cs typeface="Times New Roman" panose="02020603050405020304" pitchFamily="18" charset="0"/>
              </a:rPr>
              <a:t>, И мальчику хорошего желая Назвали по-казахски «Нурсултан». Он рос среди казахов и учился Заветам предков, грамоте, уму. Как будто знал: не просто он родился, А что великий путь начертан был ему.</a:t>
            </a:r>
          </a:p>
        </p:txBody>
      </p:sp>
      <p:pic>
        <p:nvPicPr>
          <p:cNvPr id="6" name="Рисунок 5">
            <a:extLst>
              <a:ext uri="{FF2B5EF4-FFF2-40B4-BE49-F238E27FC236}">
                <a16:creationId xmlns:a16="http://schemas.microsoft.com/office/drawing/2014/main" id="{6BAF6655-A978-44AE-A118-32A551215FD2}"/>
              </a:ext>
            </a:extLst>
          </p:cNvPr>
          <p:cNvPicPr>
            <a:picLocks noChangeAspect="1"/>
          </p:cNvPicPr>
          <p:nvPr/>
        </p:nvPicPr>
        <p:blipFill>
          <a:blip r:embed="rId2"/>
          <a:stretch>
            <a:fillRect/>
          </a:stretch>
        </p:blipFill>
        <p:spPr>
          <a:xfrm>
            <a:off x="6274964" y="1885172"/>
            <a:ext cx="5374416" cy="3955759"/>
          </a:xfrm>
          <a:prstGeom prst="rect">
            <a:avLst/>
          </a:prstGeom>
        </p:spPr>
      </p:pic>
      <p:sp>
        <p:nvSpPr>
          <p:cNvPr id="7" name="Прямоугольник 6">
            <a:extLst>
              <a:ext uri="{FF2B5EF4-FFF2-40B4-BE49-F238E27FC236}">
                <a16:creationId xmlns:a16="http://schemas.microsoft.com/office/drawing/2014/main" id="{B60DB63C-60D9-42D3-80E8-2FC4F6CCA056}"/>
              </a:ext>
            </a:extLst>
          </p:cNvPr>
          <p:cNvSpPr/>
          <p:nvPr/>
        </p:nvSpPr>
        <p:spPr>
          <a:xfrm>
            <a:off x="4350279" y="470231"/>
            <a:ext cx="3172664" cy="830997"/>
          </a:xfrm>
          <a:prstGeom prst="rect">
            <a:avLst/>
          </a:prstGeom>
        </p:spPr>
        <p:txBody>
          <a:bodyPr wrap="none">
            <a:spAutoFit/>
          </a:bodyPr>
          <a:lstStyle/>
          <a:p>
            <a:pPr algn="ctr"/>
            <a:r>
              <a:rPr lang="ru-RU" sz="4800" b="1" dirty="0">
                <a:latin typeface="Times New Roman" panose="02020603050405020304" pitchFamily="18" charset="0"/>
                <a:cs typeface="Times New Roman" panose="02020603050405020304" pitchFamily="18" charset="0"/>
              </a:rPr>
              <a:t>ДЕТСТВО</a:t>
            </a:r>
          </a:p>
        </p:txBody>
      </p:sp>
      <p:sp>
        <p:nvSpPr>
          <p:cNvPr id="8" name="Прямоугольник 7">
            <a:extLst>
              <a:ext uri="{FF2B5EF4-FFF2-40B4-BE49-F238E27FC236}">
                <a16:creationId xmlns:a16="http://schemas.microsoft.com/office/drawing/2014/main" id="{3EC7C507-E180-42CC-ABF1-278D5EB37BD1}"/>
              </a:ext>
            </a:extLst>
          </p:cNvPr>
          <p:cNvSpPr/>
          <p:nvPr/>
        </p:nvSpPr>
        <p:spPr>
          <a:xfrm>
            <a:off x="8108205" y="5840931"/>
            <a:ext cx="2688426" cy="338554"/>
          </a:xfrm>
          <a:prstGeom prst="rect">
            <a:avLst/>
          </a:prstGeom>
        </p:spPr>
        <p:txBody>
          <a:bodyPr wrap="square">
            <a:spAutoFit/>
          </a:bodyPr>
          <a:lstStyle/>
          <a:p>
            <a:r>
              <a:rPr lang="ru-RU" sz="1600" b="0" i="0" dirty="0">
                <a:effectLst/>
                <a:latin typeface="Times New Roman" panose="02020603050405020304" pitchFamily="18" charset="0"/>
                <a:cs typeface="Times New Roman" panose="02020603050405020304" pitchFamily="18" charset="0"/>
              </a:rPr>
              <a:t>«</a:t>
            </a:r>
            <a:r>
              <a:rPr lang="pt-BR" sz="1600" b="0" i="0" dirty="0">
                <a:effectLst/>
                <a:latin typeface="Times New Roman" panose="02020603050405020304" pitchFamily="18" charset="0"/>
                <a:cs typeface="Times New Roman" panose="02020603050405020304" pitchFamily="18" charset="0"/>
              </a:rPr>
              <a:t>Семья </a:t>
            </a:r>
            <a:r>
              <a:rPr lang="ru-RU" sz="1600" b="0" i="0" dirty="0">
                <a:effectLst/>
                <a:latin typeface="Times New Roman" panose="02020603050405020304" pitchFamily="18" charset="0"/>
                <a:cs typeface="Times New Roman" panose="02020603050405020304" pitchFamily="18" charset="0"/>
              </a:rPr>
              <a:t>Н</a:t>
            </a:r>
            <a:r>
              <a:rPr lang="pt-BR" sz="1600" b="0" i="0" dirty="0">
                <a:effectLst/>
                <a:latin typeface="Times New Roman" panose="02020603050405020304" pitchFamily="18" charset="0"/>
                <a:cs typeface="Times New Roman" panose="02020603050405020304" pitchFamily="18" charset="0"/>
              </a:rPr>
              <a:t>азарбаевых</a:t>
            </a:r>
            <a:r>
              <a:rPr lang="ru-RU" sz="1600" b="0" i="0" dirty="0">
                <a:effectLst/>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295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D600DAEE-B042-4BDF-9109-F2235BF70403}"/>
              </a:ext>
            </a:extLst>
          </p:cNvPr>
          <p:cNvSpPr/>
          <p:nvPr/>
        </p:nvSpPr>
        <p:spPr>
          <a:xfrm>
            <a:off x="0" y="0"/>
            <a:ext cx="12192000" cy="6858000"/>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22DDC3E3-B4FD-48AD-B377-FFEC1BA63E76}"/>
              </a:ext>
            </a:extLst>
          </p:cNvPr>
          <p:cNvPicPr>
            <a:picLocks noChangeAspect="1"/>
          </p:cNvPicPr>
          <p:nvPr/>
        </p:nvPicPr>
        <p:blipFill>
          <a:blip r:embed="rId2"/>
          <a:stretch>
            <a:fillRect/>
          </a:stretch>
        </p:blipFill>
        <p:spPr>
          <a:xfrm>
            <a:off x="5163424" y="0"/>
            <a:ext cx="6858000" cy="6858000"/>
          </a:xfrm>
          <a:prstGeom prst="rect">
            <a:avLst/>
          </a:prstGeom>
        </p:spPr>
      </p:pic>
      <p:sp>
        <p:nvSpPr>
          <p:cNvPr id="5" name="Прямоугольник 4">
            <a:extLst>
              <a:ext uri="{FF2B5EF4-FFF2-40B4-BE49-F238E27FC236}">
                <a16:creationId xmlns:a16="http://schemas.microsoft.com/office/drawing/2014/main" id="{53E17A72-197D-4E70-ADE4-8B63197D8BB2}"/>
              </a:ext>
            </a:extLst>
          </p:cNvPr>
          <p:cNvSpPr/>
          <p:nvPr/>
        </p:nvSpPr>
        <p:spPr>
          <a:xfrm>
            <a:off x="363523" y="320456"/>
            <a:ext cx="6305725" cy="6217087"/>
          </a:xfrm>
          <a:prstGeom prst="rect">
            <a:avLst/>
          </a:prstGeom>
        </p:spPr>
        <p:txBody>
          <a:bodyPr wrap="square">
            <a:spAutoFit/>
          </a:bodyPr>
          <a:lstStyle/>
          <a:p>
            <a:r>
              <a:rPr lang="ru-RU" sz="2800" b="1" dirty="0">
                <a:latin typeface="Times New Roman" panose="02020603050405020304" pitchFamily="18" charset="0"/>
                <a:cs typeface="Times New Roman" panose="02020603050405020304" pitchFamily="18" charset="0"/>
              </a:rPr>
              <a:t>Казахстан – родина яблок и тюльпанов</a:t>
            </a:r>
            <a:endParaRPr lang="ru-RU" sz="28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Научно доказано, что предгорья Алатау являются </a:t>
            </a:r>
            <a:r>
              <a:rPr lang="ru-RU" i="1" dirty="0">
                <a:latin typeface="Times New Roman" panose="02020603050405020304" pitchFamily="18" charset="0"/>
                <a:cs typeface="Times New Roman" panose="02020603050405020304" pitchFamily="18" charset="0"/>
              </a:rPr>
              <a:t>«исторической родиной»</a:t>
            </a:r>
            <a:r>
              <a:rPr lang="ru-RU" dirty="0">
                <a:latin typeface="Times New Roman" panose="02020603050405020304" pitchFamily="18" charset="0"/>
                <a:cs typeface="Times New Roman" panose="02020603050405020304" pitchFamily="18" charset="0"/>
              </a:rPr>
              <a:t> яблок и тюльпанов. Именно отсюда эти скромные, но значимые для всего мира растения постепенно расселились по всем странам. И сейчас Казахстан является хранителем прародительницы всех яблонь Земли – яблони </a:t>
            </a:r>
            <a:r>
              <a:rPr lang="ru-RU" dirty="0" err="1">
                <a:latin typeface="Times New Roman" panose="02020603050405020304" pitchFamily="18" charset="0"/>
                <a:cs typeface="Times New Roman" panose="02020603050405020304" pitchFamily="18" charset="0"/>
              </a:rPr>
              <a:t>Сиверса</a:t>
            </a:r>
            <a:r>
              <a:rPr lang="ru-RU" dirty="0">
                <a:latin typeface="Times New Roman" panose="02020603050405020304" pitchFamily="18" charset="0"/>
                <a:cs typeface="Times New Roman" panose="02020603050405020304" pitchFamily="18" charset="0"/>
              </a:rPr>
              <a:t>. По древним маршрутам Шелкового пути от предгорий </a:t>
            </a:r>
            <a:r>
              <a:rPr lang="ru-RU" dirty="0" err="1">
                <a:latin typeface="Times New Roman" panose="02020603050405020304" pitchFamily="18" charset="0"/>
                <a:cs typeface="Times New Roman" panose="02020603050405020304" pitchFamily="18" charset="0"/>
              </a:rPr>
              <a:t>Заилийского</a:t>
            </a:r>
            <a:r>
              <a:rPr lang="ru-RU" dirty="0">
                <a:latin typeface="Times New Roman" panose="02020603050405020304" pitchFamily="18" charset="0"/>
                <a:cs typeface="Times New Roman" panose="02020603050405020304" pitchFamily="18" charset="0"/>
              </a:rPr>
              <a:t> Алатау на территории Казахстана оно попало в Средиземноморье и потом распространилось по всему свету.</a:t>
            </a: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В Чу-</a:t>
            </a:r>
            <a:r>
              <a:rPr lang="ru-RU" dirty="0" err="1">
                <a:latin typeface="Times New Roman" panose="02020603050405020304" pitchFamily="18" charset="0"/>
                <a:cs typeface="Times New Roman" panose="02020603050405020304" pitchFamily="18" charset="0"/>
              </a:rPr>
              <a:t>Илийских</a:t>
            </a:r>
            <a:r>
              <a:rPr lang="ru-RU" dirty="0">
                <a:latin typeface="Times New Roman" panose="02020603050405020304" pitchFamily="18" charset="0"/>
                <a:cs typeface="Times New Roman" panose="02020603050405020304" pitchFamily="18" charset="0"/>
              </a:rPr>
              <a:t> горах до сих пор можно встретить в первобытном виде жемчужины казахстанской флоры – тюльпаны </a:t>
            </a:r>
            <a:r>
              <a:rPr lang="ru-RU" dirty="0" err="1">
                <a:latin typeface="Times New Roman" panose="02020603050405020304" pitchFamily="18" charset="0"/>
                <a:cs typeface="Times New Roman" panose="02020603050405020304" pitchFamily="18" charset="0"/>
              </a:rPr>
              <a:t>Регеля</a:t>
            </a:r>
            <a:r>
              <a:rPr lang="ru-RU" dirty="0">
                <a:latin typeface="Times New Roman" panose="02020603050405020304" pitchFamily="18" charset="0"/>
                <a:cs typeface="Times New Roman" panose="02020603050405020304" pitchFamily="18" charset="0"/>
              </a:rPr>
              <a:t>. Эти прекрасные растения появились на нашей земле в полосе пустынь и предгорий Тянь-Шаня. </a:t>
            </a: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Сегодня в мире существует более 3 тысяч сортов культурных тюльпанов, и большая их часть – </a:t>
            </a:r>
            <a:r>
              <a:rPr lang="ru-RU" i="1" dirty="0">
                <a:latin typeface="Times New Roman" panose="02020603050405020304" pitchFamily="18" charset="0"/>
                <a:cs typeface="Times New Roman" panose="02020603050405020304" pitchFamily="18" charset="0"/>
              </a:rPr>
              <a:t>«</a:t>
            </a:r>
            <a:r>
              <a:rPr lang="ru-RU" i="1" dirty="0" err="1">
                <a:latin typeface="Times New Roman" panose="02020603050405020304" pitchFamily="18" charset="0"/>
                <a:cs typeface="Times New Roman" panose="02020603050405020304" pitchFamily="18" charset="0"/>
              </a:rPr>
              <a:t>потомки»</a:t>
            </a:r>
            <a:r>
              <a:rPr lang="ru-RU" dirty="0" err="1">
                <a:latin typeface="Times New Roman" panose="02020603050405020304" pitchFamily="18" charset="0"/>
                <a:cs typeface="Times New Roman" panose="02020603050405020304" pitchFamily="18" charset="0"/>
              </a:rPr>
              <a:t>наших</a:t>
            </a:r>
            <a:r>
              <a:rPr lang="ru-RU" dirty="0">
                <a:latin typeface="Times New Roman" panose="02020603050405020304" pitchFamily="18" charset="0"/>
                <a:cs typeface="Times New Roman" panose="02020603050405020304" pitchFamily="18" charset="0"/>
              </a:rPr>
              <a:t> местных цветов. В Казахстане насчитывается 35 видов тюльпанов.</a:t>
            </a:r>
            <a:endParaRPr lang="ru-RU"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5770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BEE9F80-73C6-4D0B-AB2E-89BA846EE703}"/>
              </a:ext>
            </a:extLst>
          </p:cNvPr>
          <p:cNvSpPr/>
          <p:nvPr/>
        </p:nvSpPr>
        <p:spPr>
          <a:xfrm>
            <a:off x="0" y="0"/>
            <a:ext cx="12192000" cy="6858000"/>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a:extLst>
              <a:ext uri="{FF2B5EF4-FFF2-40B4-BE49-F238E27FC236}">
                <a16:creationId xmlns:a16="http://schemas.microsoft.com/office/drawing/2014/main" id="{6ED0DDF6-0911-4D06-A956-D7A8D5125829}"/>
              </a:ext>
            </a:extLst>
          </p:cNvPr>
          <p:cNvSpPr>
            <a:spLocks noGrp="1"/>
          </p:cNvSpPr>
          <p:nvPr>
            <p:ph idx="1"/>
          </p:nvPr>
        </p:nvSpPr>
        <p:spPr>
          <a:xfrm>
            <a:off x="508932" y="593524"/>
            <a:ext cx="10972800" cy="5496883"/>
          </a:xfrm>
        </p:spPr>
        <p:txBody>
          <a:bodyPr>
            <a:normAutofit fontScale="77500" lnSpcReduction="20000"/>
          </a:bodyPr>
          <a:lstStyle/>
          <a:p>
            <a:pPr marL="0" indent="0" algn="ctr">
              <a:buNone/>
            </a:pPr>
            <a:r>
              <a:rPr lang="ru-RU" sz="5200" b="1" dirty="0">
                <a:latin typeface="Times New Roman" panose="02020603050405020304" pitchFamily="18" charset="0"/>
                <a:cs typeface="Times New Roman" panose="02020603050405020304" pitchFamily="18" charset="0"/>
              </a:rPr>
              <a:t>Заключение</a:t>
            </a:r>
            <a:endParaRPr lang="en-US" sz="5200" b="1" dirty="0">
              <a:latin typeface="Times New Roman" panose="02020603050405020304" pitchFamily="18" charset="0"/>
              <a:cs typeface="Times New Roman" panose="02020603050405020304" pitchFamily="18" charset="0"/>
            </a:endParaRPr>
          </a:p>
          <a:p>
            <a:pPr marL="0" indent="0" algn="ctr">
              <a:buNone/>
            </a:pPr>
            <a:endParaRPr lang="en-US" dirty="0">
              <a:latin typeface="Times New Roman" panose="02020603050405020304" pitchFamily="18" charset="0"/>
              <a:cs typeface="Times New Roman" panose="02020603050405020304" pitchFamily="18" charset="0"/>
            </a:endParaRPr>
          </a:p>
          <a:p>
            <a:pPr marL="0" indent="0" algn="ctr">
              <a:buNone/>
            </a:pP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Полтора года назад Н. Назарбаевым была опубликована статья </a:t>
            </a:r>
            <a:r>
              <a:rPr lang="ru-RU" i="1" dirty="0">
                <a:latin typeface="Times New Roman" panose="02020603050405020304" pitchFamily="18" charset="0"/>
                <a:cs typeface="Times New Roman" panose="02020603050405020304" pitchFamily="18" charset="0"/>
              </a:rPr>
              <a:t>«Взгляд в будущее: модернизация общественного сознания»</a:t>
            </a:r>
            <a:r>
              <a:rPr lang="ru-RU" dirty="0">
                <a:latin typeface="Times New Roman" panose="02020603050405020304" pitchFamily="18" charset="0"/>
                <a:cs typeface="Times New Roman" panose="02020603050405020304" pitchFamily="18" charset="0"/>
              </a:rPr>
              <a:t>, которая нашла широкий отклик в обществе.</a:t>
            </a:r>
          </a:p>
          <a:p>
            <a:r>
              <a:rPr lang="ru-RU" dirty="0">
                <a:latin typeface="Times New Roman" panose="02020603050405020304" pitchFamily="18" charset="0"/>
                <a:cs typeface="Times New Roman" panose="02020603050405020304" pitchFamily="18" charset="0"/>
              </a:rPr>
              <a:t>Рассматривает указанные выше проекты как продолжение программы </a:t>
            </a:r>
            <a:r>
              <a:rPr lang="ru-RU" i="1" dirty="0">
                <a:latin typeface="Times New Roman" panose="02020603050405020304" pitchFamily="18" charset="0"/>
                <a:cs typeface="Times New Roman" panose="02020603050405020304" pitchFamily="18" charset="0"/>
              </a:rPr>
              <a:t>«</a:t>
            </a:r>
            <a:r>
              <a:rPr lang="ru-RU" i="1" dirty="0" err="1">
                <a:latin typeface="Times New Roman" panose="02020603050405020304" pitchFamily="18" charset="0"/>
                <a:cs typeface="Times New Roman" panose="02020603050405020304" pitchFamily="18" charset="0"/>
              </a:rPr>
              <a:t>Рухани</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жаңғыру</a:t>
            </a:r>
            <a:r>
              <a:rPr lang="ru-RU" i="1"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Новые компоненты общенациональной программы </a:t>
            </a:r>
            <a:r>
              <a:rPr lang="ru-RU" i="1" dirty="0">
                <a:latin typeface="Times New Roman" panose="02020603050405020304" pitchFamily="18" charset="0"/>
                <a:cs typeface="Times New Roman" panose="02020603050405020304" pitchFamily="18" charset="0"/>
              </a:rPr>
              <a:t>«</a:t>
            </a:r>
            <a:r>
              <a:rPr lang="ru-RU" i="1" dirty="0" err="1">
                <a:latin typeface="Times New Roman" panose="02020603050405020304" pitchFamily="18" charset="0"/>
                <a:cs typeface="Times New Roman" panose="02020603050405020304" pitchFamily="18" charset="0"/>
              </a:rPr>
              <a:t>Рухани</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жаңғыру</a:t>
            </a:r>
            <a:r>
              <a:rPr lang="ru-RU" i="1"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позволят актуализировать многовековое наследие наших предков, сделав его понятным и </a:t>
            </a:r>
            <a:r>
              <a:rPr lang="ru-RU" i="1" dirty="0">
                <a:latin typeface="Times New Roman" panose="02020603050405020304" pitchFamily="18" charset="0"/>
                <a:cs typeface="Times New Roman" panose="02020603050405020304" pitchFamily="18" charset="0"/>
              </a:rPr>
              <a:t>востребованным в условиях цифровой цивилизации</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У</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народа, который помнит, ценит, гордится своей историей, великое будущее. Гордость за прошлое, прагматичная оценка настоящего и позитивный взгляд в будущее – вот залог успеха нашей страны.</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8418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926A95BF-6AC4-46F3-9408-0664A0B8774A}"/>
              </a:ext>
            </a:extLst>
          </p:cNvPr>
          <p:cNvSpPr/>
          <p:nvPr/>
        </p:nvSpPr>
        <p:spPr>
          <a:xfrm>
            <a:off x="0" y="0"/>
            <a:ext cx="12192000" cy="6858000"/>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B05406BB-7929-46B4-B567-36A7358C0AF1}"/>
              </a:ext>
            </a:extLst>
          </p:cNvPr>
          <p:cNvSpPr/>
          <p:nvPr/>
        </p:nvSpPr>
        <p:spPr>
          <a:xfrm>
            <a:off x="6500069" y="1489349"/>
            <a:ext cx="5164823" cy="2246769"/>
          </a:xfrm>
          <a:prstGeom prst="rect">
            <a:avLst/>
          </a:prstGeom>
        </p:spPr>
        <p:txBody>
          <a:bodyPr wrap="square">
            <a:spAutoFit/>
          </a:bodyPr>
          <a:lstStyle/>
          <a:p>
            <a:pPr algn="ctr"/>
            <a:r>
              <a:rPr lang="ru-RU" sz="2000" b="0" i="0" dirty="0">
                <a:effectLst/>
                <a:latin typeface="Times New Roman" panose="02020603050405020304" pitchFamily="18" charset="0"/>
                <a:cs typeface="Times New Roman" panose="02020603050405020304" pitchFamily="18" charset="0"/>
              </a:rPr>
              <a:t>Жизнь закаляла Нурсултана не жалея Он крепок был физически, умен, Он защищал друзей, которые слабее Любил людей всех наций и племен. Учился в школе он без замечаний Любил читать он книги допоздна Не знал наш Нурсултан, что чашу знаний Придется выпить в будущем до дна.</a:t>
            </a:r>
            <a:endParaRPr lang="ru-RU" sz="2000" dirty="0">
              <a:latin typeface="Times New Roman" panose="02020603050405020304" pitchFamily="18" charset="0"/>
              <a:cs typeface="Times New Roman" panose="02020603050405020304" pitchFamily="18" charset="0"/>
            </a:endParaRPr>
          </a:p>
        </p:txBody>
      </p:sp>
      <p:sp>
        <p:nvSpPr>
          <p:cNvPr id="12" name="Прямоугольник 11">
            <a:extLst>
              <a:ext uri="{FF2B5EF4-FFF2-40B4-BE49-F238E27FC236}">
                <a16:creationId xmlns:a16="http://schemas.microsoft.com/office/drawing/2014/main" id="{021F0695-955C-418D-9F8A-F174A70462FD}"/>
              </a:ext>
            </a:extLst>
          </p:cNvPr>
          <p:cNvSpPr/>
          <p:nvPr/>
        </p:nvSpPr>
        <p:spPr>
          <a:xfrm>
            <a:off x="7935723" y="324966"/>
            <a:ext cx="2440092" cy="830997"/>
          </a:xfrm>
          <a:prstGeom prst="rect">
            <a:avLst/>
          </a:prstGeom>
        </p:spPr>
        <p:txBody>
          <a:bodyPr wrap="none">
            <a:spAutoFit/>
          </a:bodyPr>
          <a:lstStyle/>
          <a:p>
            <a:r>
              <a:rPr lang="ru-RU" sz="4800" b="1" dirty="0">
                <a:latin typeface="Times New Roman" panose="02020603050405020304" pitchFamily="18" charset="0"/>
                <a:cs typeface="Times New Roman" panose="02020603050405020304" pitchFamily="18" charset="0"/>
              </a:rPr>
              <a:t>Юность</a:t>
            </a:r>
            <a:endParaRPr lang="ru-RU" sz="4800" b="1" dirty="0"/>
          </a:p>
        </p:txBody>
      </p:sp>
      <p:pic>
        <p:nvPicPr>
          <p:cNvPr id="14" name="Рисунок 13">
            <a:extLst>
              <a:ext uri="{FF2B5EF4-FFF2-40B4-BE49-F238E27FC236}">
                <a16:creationId xmlns:a16="http://schemas.microsoft.com/office/drawing/2014/main" id="{2031B5C5-324C-4234-92BE-67B290B83990}"/>
              </a:ext>
            </a:extLst>
          </p:cNvPr>
          <p:cNvPicPr>
            <a:picLocks noChangeAspect="1"/>
          </p:cNvPicPr>
          <p:nvPr/>
        </p:nvPicPr>
        <p:blipFill rotWithShape="1">
          <a:blip r:embed="rId2"/>
          <a:srcRect l="1497" t="5532" r="2091" b="5202"/>
          <a:stretch/>
        </p:blipFill>
        <p:spPr>
          <a:xfrm>
            <a:off x="248872" y="241076"/>
            <a:ext cx="5972962" cy="3912319"/>
          </a:xfrm>
          <a:prstGeom prst="rect">
            <a:avLst/>
          </a:prstGeom>
        </p:spPr>
      </p:pic>
      <p:sp>
        <p:nvSpPr>
          <p:cNvPr id="15" name="Прямоугольник 14">
            <a:extLst>
              <a:ext uri="{FF2B5EF4-FFF2-40B4-BE49-F238E27FC236}">
                <a16:creationId xmlns:a16="http://schemas.microsoft.com/office/drawing/2014/main" id="{A5FB3CE6-EA4C-491D-8DAB-FA66486A6B1E}"/>
              </a:ext>
            </a:extLst>
          </p:cNvPr>
          <p:cNvSpPr/>
          <p:nvPr/>
        </p:nvSpPr>
        <p:spPr>
          <a:xfrm>
            <a:off x="248872" y="4153395"/>
            <a:ext cx="6096000" cy="830997"/>
          </a:xfrm>
          <a:prstGeom prst="rect">
            <a:avLst/>
          </a:prstGeom>
        </p:spPr>
        <p:txBody>
          <a:bodyPr>
            <a:spAutoFit/>
          </a:bodyPr>
          <a:lstStyle/>
          <a:p>
            <a:pPr algn="ctr"/>
            <a:r>
              <a:rPr lang="ru-RU" sz="2400" b="0" i="0" dirty="0">
                <a:effectLst/>
                <a:latin typeface="Times New Roman" panose="02020603050405020304" pitchFamily="18" charset="0"/>
                <a:cs typeface="Times New Roman" panose="02020603050405020304" pitchFamily="18" charset="0"/>
              </a:rPr>
              <a:t>«Нурсултан Назарбаев в спортивной секции училища»</a:t>
            </a:r>
            <a:endParaRPr lang="ru-RU" sz="2400" dirty="0">
              <a:latin typeface="Times New Roman" panose="02020603050405020304" pitchFamily="18" charset="0"/>
              <a:cs typeface="Times New Roman" panose="02020603050405020304" pitchFamily="18" charset="0"/>
            </a:endParaRPr>
          </a:p>
        </p:txBody>
      </p:sp>
      <p:pic>
        <p:nvPicPr>
          <p:cNvPr id="17" name="Рисунок 16">
            <a:extLst>
              <a:ext uri="{FF2B5EF4-FFF2-40B4-BE49-F238E27FC236}">
                <a16:creationId xmlns:a16="http://schemas.microsoft.com/office/drawing/2014/main" id="{C74D9521-0254-45B6-A638-B653EB289E49}"/>
              </a:ext>
            </a:extLst>
          </p:cNvPr>
          <p:cNvPicPr>
            <a:picLocks noChangeAspect="1"/>
          </p:cNvPicPr>
          <p:nvPr/>
        </p:nvPicPr>
        <p:blipFill rotWithShape="1">
          <a:blip r:embed="rId3"/>
          <a:srcRect l="2171" r="1897"/>
          <a:stretch/>
        </p:blipFill>
        <p:spPr>
          <a:xfrm>
            <a:off x="1073659" y="969868"/>
            <a:ext cx="6669248" cy="4918264"/>
          </a:xfrm>
          <a:prstGeom prst="rect">
            <a:avLst/>
          </a:prstGeom>
        </p:spPr>
      </p:pic>
      <p:sp>
        <p:nvSpPr>
          <p:cNvPr id="20" name="Прямоугольник 19">
            <a:extLst>
              <a:ext uri="{FF2B5EF4-FFF2-40B4-BE49-F238E27FC236}">
                <a16:creationId xmlns:a16="http://schemas.microsoft.com/office/drawing/2014/main" id="{0962A15C-ECA0-429B-8AC7-3E35B17D723E}"/>
              </a:ext>
            </a:extLst>
          </p:cNvPr>
          <p:cNvSpPr/>
          <p:nvPr/>
        </p:nvSpPr>
        <p:spPr>
          <a:xfrm>
            <a:off x="1510017" y="5888132"/>
            <a:ext cx="3078761" cy="461665"/>
          </a:xfrm>
          <a:prstGeom prst="rect">
            <a:avLst/>
          </a:prstGeom>
        </p:spPr>
        <p:txBody>
          <a:bodyPr wrap="square">
            <a:spAutoFit/>
          </a:bodyPr>
          <a:lstStyle/>
          <a:p>
            <a:r>
              <a:rPr lang="ru-RU" sz="2400" b="0" i="0" dirty="0">
                <a:effectLst/>
                <a:latin typeface="Times New Roman" panose="02020603050405020304" pitchFamily="18" charset="0"/>
                <a:cs typeface="Times New Roman" panose="02020603050405020304" pitchFamily="18" charset="0"/>
              </a:rPr>
              <a:t>«</a:t>
            </a:r>
            <a:r>
              <a:rPr lang="pt-BR" sz="2400" b="0" i="0" dirty="0">
                <a:effectLst/>
                <a:latin typeface="Times New Roman" panose="02020603050405020304" pitchFamily="18" charset="0"/>
                <a:cs typeface="Times New Roman" panose="02020603050405020304" pitchFamily="18" charset="0"/>
              </a:rPr>
              <a:t>Мы - чемпионы!</a:t>
            </a:r>
            <a:r>
              <a:rPr lang="ru-RU" sz="2400" b="0" i="0" dirty="0">
                <a:effectLst/>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pic>
        <p:nvPicPr>
          <p:cNvPr id="22" name="Рисунок 21">
            <a:extLst>
              <a:ext uri="{FF2B5EF4-FFF2-40B4-BE49-F238E27FC236}">
                <a16:creationId xmlns:a16="http://schemas.microsoft.com/office/drawing/2014/main" id="{28794F99-0D8B-4D20-8E35-75C78D077FFA}"/>
              </a:ext>
            </a:extLst>
          </p:cNvPr>
          <p:cNvPicPr>
            <a:picLocks noChangeAspect="1"/>
          </p:cNvPicPr>
          <p:nvPr/>
        </p:nvPicPr>
        <p:blipFill rotWithShape="1">
          <a:blip r:embed="rId4"/>
          <a:srcRect l="7026" t="2354" r="8742" b="3082"/>
          <a:stretch/>
        </p:blipFill>
        <p:spPr>
          <a:xfrm>
            <a:off x="1599240" y="360058"/>
            <a:ext cx="7541702" cy="5989739"/>
          </a:xfrm>
          <a:prstGeom prst="rect">
            <a:avLst/>
          </a:prstGeom>
        </p:spPr>
      </p:pic>
      <p:sp>
        <p:nvSpPr>
          <p:cNvPr id="23" name="Прямоугольник 22">
            <a:extLst>
              <a:ext uri="{FF2B5EF4-FFF2-40B4-BE49-F238E27FC236}">
                <a16:creationId xmlns:a16="http://schemas.microsoft.com/office/drawing/2014/main" id="{B0E5766B-8C6D-4146-AEDA-198073960E56}"/>
              </a:ext>
            </a:extLst>
          </p:cNvPr>
          <p:cNvSpPr/>
          <p:nvPr/>
        </p:nvSpPr>
        <p:spPr>
          <a:xfrm>
            <a:off x="2291330" y="6314706"/>
            <a:ext cx="7272120" cy="461665"/>
          </a:xfrm>
          <a:prstGeom prst="rect">
            <a:avLst/>
          </a:prstGeom>
        </p:spPr>
        <p:txBody>
          <a:bodyPr wrap="square">
            <a:spAutoFit/>
          </a:bodyPr>
          <a:lstStyle/>
          <a:p>
            <a:r>
              <a:rPr lang="ru-RU" sz="2400" b="0" i="0" dirty="0">
                <a:effectLst/>
                <a:latin typeface="Times New Roman" panose="02020603050405020304" pitchFamily="18" charset="0"/>
                <a:cs typeface="Times New Roman" panose="02020603050405020304" pitchFamily="18" charset="0"/>
              </a:rPr>
              <a:t>«На долгую память». Последний школьный звонок</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791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20"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88EC7A-F7E7-442B-A511-3B94E1AD125C}"/>
              </a:ext>
            </a:extLst>
          </p:cNvPr>
          <p:cNvSpPr/>
          <p:nvPr/>
        </p:nvSpPr>
        <p:spPr>
          <a:xfrm>
            <a:off x="0" y="0"/>
            <a:ext cx="12192000" cy="6858000"/>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a:extLst>
              <a:ext uri="{FF2B5EF4-FFF2-40B4-BE49-F238E27FC236}">
                <a16:creationId xmlns:a16="http://schemas.microsoft.com/office/drawing/2014/main" id="{C61E51D1-0E41-4CF6-8A65-46F00FE094C6}"/>
              </a:ext>
            </a:extLst>
          </p:cNvPr>
          <p:cNvPicPr>
            <a:picLocks noChangeAspect="1"/>
          </p:cNvPicPr>
          <p:nvPr/>
        </p:nvPicPr>
        <p:blipFill rotWithShape="1">
          <a:blip r:embed="rId2"/>
          <a:srcRect l="2153" t="10831" r="1716" b="9175"/>
          <a:stretch/>
        </p:blipFill>
        <p:spPr>
          <a:xfrm>
            <a:off x="1616278" y="1141746"/>
            <a:ext cx="8607105" cy="5066950"/>
          </a:xfrm>
          <a:prstGeom prst="rect">
            <a:avLst/>
          </a:prstGeom>
        </p:spPr>
      </p:pic>
      <p:sp>
        <p:nvSpPr>
          <p:cNvPr id="6" name="Прямоугольник 5">
            <a:extLst>
              <a:ext uri="{FF2B5EF4-FFF2-40B4-BE49-F238E27FC236}">
                <a16:creationId xmlns:a16="http://schemas.microsoft.com/office/drawing/2014/main" id="{C8A542EE-7914-4E13-984B-20A53CC497E7}"/>
              </a:ext>
            </a:extLst>
          </p:cNvPr>
          <p:cNvSpPr/>
          <p:nvPr/>
        </p:nvSpPr>
        <p:spPr>
          <a:xfrm>
            <a:off x="2829886" y="6208696"/>
            <a:ext cx="6414782" cy="338554"/>
          </a:xfrm>
          <a:prstGeom prst="rect">
            <a:avLst/>
          </a:prstGeom>
        </p:spPr>
        <p:txBody>
          <a:bodyPr wrap="square">
            <a:spAutoFit/>
          </a:bodyPr>
          <a:lstStyle/>
          <a:p>
            <a:pPr algn="ctr"/>
            <a:r>
              <a:rPr lang="ru-RU" sz="1600" b="0" i="0" dirty="0">
                <a:effectLst/>
                <a:latin typeface="Times New Roman" panose="02020603050405020304" pitchFamily="18" charset="0"/>
                <a:cs typeface="Times New Roman" panose="02020603050405020304" pitchFamily="18" charset="0"/>
              </a:rPr>
              <a:t>«В минуты перерыва. Второй слева — Нурсултан Назарбаев. 1960 год»</a:t>
            </a:r>
            <a:endParaRPr lang="ru-RU" sz="1600" dirty="0">
              <a:latin typeface="Times New Roman" panose="02020603050405020304" pitchFamily="18"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D3DAB523-2983-4305-99DD-68A7647DA308}"/>
              </a:ext>
            </a:extLst>
          </p:cNvPr>
          <p:cNvSpPr/>
          <p:nvPr/>
        </p:nvSpPr>
        <p:spPr>
          <a:xfrm>
            <a:off x="4275071" y="160592"/>
            <a:ext cx="3210751" cy="830997"/>
          </a:xfrm>
          <a:prstGeom prst="rect">
            <a:avLst/>
          </a:prstGeom>
        </p:spPr>
        <p:txBody>
          <a:bodyPr wrap="none">
            <a:spAutoFit/>
          </a:bodyPr>
          <a:lstStyle/>
          <a:p>
            <a:r>
              <a:rPr lang="ru-RU" sz="4800" b="1" i="0" dirty="0">
                <a:effectLst/>
                <a:latin typeface="Times New Roman" panose="02020603050405020304" pitchFamily="18" charset="0"/>
                <a:cs typeface="Times New Roman" panose="02020603050405020304" pitchFamily="18" charset="0"/>
              </a:rPr>
              <a:t>Молодость</a:t>
            </a:r>
            <a:endParaRPr lang="ru-RU" sz="4800" b="1" dirty="0">
              <a:latin typeface="Times New Roman" panose="02020603050405020304" pitchFamily="18" charset="0"/>
              <a:cs typeface="Times New Roman" panose="02020603050405020304" pitchFamily="18" charset="0"/>
            </a:endParaRPr>
          </a:p>
        </p:txBody>
      </p:sp>
      <p:pic>
        <p:nvPicPr>
          <p:cNvPr id="9" name="Рисунок 8">
            <a:extLst>
              <a:ext uri="{FF2B5EF4-FFF2-40B4-BE49-F238E27FC236}">
                <a16:creationId xmlns:a16="http://schemas.microsoft.com/office/drawing/2014/main" id="{3D343E13-E928-413D-9A1E-E5A3753CE6DA}"/>
              </a:ext>
            </a:extLst>
          </p:cNvPr>
          <p:cNvPicPr>
            <a:picLocks noChangeAspect="1"/>
          </p:cNvPicPr>
          <p:nvPr/>
        </p:nvPicPr>
        <p:blipFill rotWithShape="1">
          <a:blip r:embed="rId3"/>
          <a:srcRect l="3028" r="3174"/>
          <a:stretch/>
        </p:blipFill>
        <p:spPr>
          <a:xfrm>
            <a:off x="2346120" y="1470425"/>
            <a:ext cx="7147420" cy="5076825"/>
          </a:xfrm>
          <a:prstGeom prst="rect">
            <a:avLst/>
          </a:prstGeom>
        </p:spPr>
      </p:pic>
      <p:pic>
        <p:nvPicPr>
          <p:cNvPr id="11" name="Рисунок 10">
            <a:extLst>
              <a:ext uri="{FF2B5EF4-FFF2-40B4-BE49-F238E27FC236}">
                <a16:creationId xmlns:a16="http://schemas.microsoft.com/office/drawing/2014/main" id="{6DE273CB-A9C7-4DD0-8C80-5CCF6FC47DA8}"/>
              </a:ext>
            </a:extLst>
          </p:cNvPr>
          <p:cNvPicPr>
            <a:picLocks noChangeAspect="1"/>
          </p:cNvPicPr>
          <p:nvPr/>
        </p:nvPicPr>
        <p:blipFill>
          <a:blip r:embed="rId4"/>
          <a:stretch>
            <a:fillRect/>
          </a:stretch>
        </p:blipFill>
        <p:spPr>
          <a:xfrm>
            <a:off x="3252830" y="2103837"/>
            <a:ext cx="5334000" cy="3810000"/>
          </a:xfrm>
          <a:prstGeom prst="rect">
            <a:avLst/>
          </a:prstGeom>
        </p:spPr>
      </p:pic>
    </p:spTree>
    <p:extLst>
      <p:ext uri="{BB962C8B-B14F-4D97-AF65-F5344CB8AC3E}">
        <p14:creationId xmlns:p14="http://schemas.microsoft.com/office/powerpoint/2010/main" val="31144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DB5732EF-D439-44DE-A502-25E0E73EF1D5}"/>
              </a:ext>
            </a:extLst>
          </p:cNvPr>
          <p:cNvSpPr/>
          <p:nvPr/>
        </p:nvSpPr>
        <p:spPr>
          <a:xfrm>
            <a:off x="0" y="0"/>
            <a:ext cx="12192000" cy="6858000"/>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8" name="Picture 4" descr="ÐÐ°ÑÑÐ¸Ð½ÐºÐ¸ Ð¿Ð¾ Ð·Ð°Ð¿ÑÐ¾ÑÑ ÑÐ¾ÑÐ¾ Ð½Ð°Ð·Ð°ÑÐ±Ð°ÐµÐ²">
            <a:extLst>
              <a:ext uri="{FF2B5EF4-FFF2-40B4-BE49-F238E27FC236}">
                <a16:creationId xmlns:a16="http://schemas.microsoft.com/office/drawing/2014/main" id="{6F522F67-2A60-4613-917B-3D7FCF1E9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790" y="1853967"/>
            <a:ext cx="7707536" cy="492442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F84D6564-7AD2-4DC2-BBB7-87E963D7DFC1}"/>
              </a:ext>
            </a:extLst>
          </p:cNvPr>
          <p:cNvSpPr/>
          <p:nvPr/>
        </p:nvSpPr>
        <p:spPr>
          <a:xfrm>
            <a:off x="386594" y="284307"/>
            <a:ext cx="11105626" cy="1569660"/>
          </a:xfrm>
          <a:prstGeom prst="rect">
            <a:avLst/>
          </a:prstGeom>
        </p:spPr>
        <p:txBody>
          <a:bodyPr wrap="square">
            <a:spAutoFit/>
          </a:bodyPr>
          <a:lstStyle/>
          <a:p>
            <a:pPr algn="ctr"/>
            <a:r>
              <a:rPr lang="ru-RU" sz="2400" dirty="0">
                <a:latin typeface="Times New Roman" panose="02020603050405020304" pitchFamily="18" charset="0"/>
                <a:cs typeface="Times New Roman" panose="02020603050405020304" pitchFamily="18" charset="0"/>
              </a:rPr>
              <a:t>1 декабря 1991 года Н.А.Назарбаев избирается первым в истории Казахстана президентом. 16 декабря 1991 года Верховный Совет Казахской ССР провозгласил государственную независимость республики. Нурсултан Назарбаев становится Президентом Республики Казахстан.</a:t>
            </a:r>
          </a:p>
        </p:txBody>
      </p:sp>
    </p:spTree>
    <p:extLst>
      <p:ext uri="{BB962C8B-B14F-4D97-AF65-F5344CB8AC3E}">
        <p14:creationId xmlns:p14="http://schemas.microsoft.com/office/powerpoint/2010/main" val="2947607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C69A101F-892B-47AE-943C-88EF92C1E99B}"/>
              </a:ext>
            </a:extLst>
          </p:cNvPr>
          <p:cNvSpPr/>
          <p:nvPr/>
        </p:nvSpPr>
        <p:spPr>
          <a:xfrm>
            <a:off x="0" y="0"/>
            <a:ext cx="12192000" cy="6858000"/>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100" name="Picture 4" descr="ÐÐ°ÑÑÐ¸Ð½ÐºÐ¸ Ð¿Ð¾ Ð·Ð°Ð¿ÑÐ¾ÑÑ Ð½Ð°Ð³ÑÑÐ´Ð½Ð¾Ð¹ Ð·Ð½Ð°Ðº Ð¿ÑÐµÐ·Ð¸Ð´ÐµÐ½ÑÐ° ÑÐº">
            <a:extLst>
              <a:ext uri="{FF2B5EF4-FFF2-40B4-BE49-F238E27FC236}">
                <a16:creationId xmlns:a16="http://schemas.microsoft.com/office/drawing/2014/main" id="{ACE6A68B-E50C-417C-A989-DC9FCBE16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071" y="2373241"/>
            <a:ext cx="7175384" cy="412002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A2D7D700-58D3-448F-A51D-A7AD5CC1FB51}"/>
              </a:ext>
            </a:extLst>
          </p:cNvPr>
          <p:cNvSpPr/>
          <p:nvPr/>
        </p:nvSpPr>
        <p:spPr>
          <a:xfrm>
            <a:off x="302003" y="851196"/>
            <a:ext cx="8780477" cy="1323439"/>
          </a:xfrm>
          <a:prstGeom prst="rect">
            <a:avLst/>
          </a:prstGeom>
        </p:spPr>
        <p:txBody>
          <a:bodyPr wrap="square">
            <a:spAutoFit/>
          </a:bodyPr>
          <a:lstStyle/>
          <a:p>
            <a:pPr algn="ctr"/>
            <a:r>
              <a:rPr lang="ru-RU" sz="2000" dirty="0">
                <a:latin typeface="Times New Roman" panose="02020603050405020304" pitchFamily="18" charset="0"/>
                <a:cs typeface="Times New Roman" panose="02020603050405020304" pitchFamily="18" charset="0"/>
              </a:rPr>
              <a:t>Нагрудный знак Президента Республики Казахстан является официальным знаком отличия высшего должностного лица государства. Нагрудный знак Президента Республики Казахстан учрежден постановлением Центральной избирательной комиссии Республики Казахстан № 28 от 1 декабря 1995 года.</a:t>
            </a:r>
          </a:p>
        </p:txBody>
      </p:sp>
      <p:pic>
        <p:nvPicPr>
          <p:cNvPr id="5" name="Picture 2" descr="ÐÐ°ÑÑÐ¸Ð½ÐºÐ¸ Ð¿Ð¾ Ð·Ð°Ð¿ÑÐ¾ÑÑ ÑÐ¸Ð¼Ð²Ð¾Ð»Ñ Ð¸ Ð·Ð½Ð°ÐºÐ¸ Ð¿ÑÐµÐ·Ð¸Ð´ÐµÐ½ÑÑÐºÐ¾Ð¹ Ð²Ð»Ð°ÑÑÐ¸">
            <a:extLst>
              <a:ext uri="{FF2B5EF4-FFF2-40B4-BE49-F238E27FC236}">
                <a16:creationId xmlns:a16="http://schemas.microsoft.com/office/drawing/2014/main" id="{1037BA34-013B-4CBB-9E5A-9232774613E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9412280" y="1003245"/>
            <a:ext cx="2477717" cy="452596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556BB9D5-C7A0-4E92-BD63-3D28334A2EAB}"/>
              </a:ext>
            </a:extLst>
          </p:cNvPr>
          <p:cNvSpPr/>
          <p:nvPr/>
        </p:nvSpPr>
        <p:spPr>
          <a:xfrm>
            <a:off x="505899" y="-49981"/>
            <a:ext cx="11448647" cy="830997"/>
          </a:xfrm>
          <a:prstGeom prst="rect">
            <a:avLst/>
          </a:prstGeom>
        </p:spPr>
        <p:txBody>
          <a:bodyPr wrap="none">
            <a:spAutoFit/>
          </a:bodyPr>
          <a:lstStyle/>
          <a:p>
            <a:r>
              <a:rPr lang="ru-RU" sz="4800" b="1" dirty="0">
                <a:latin typeface="Times New Roman" panose="02020603050405020304" pitchFamily="18" charset="0"/>
                <a:cs typeface="Times New Roman" panose="02020603050405020304" pitchFamily="18" charset="0"/>
              </a:rPr>
              <a:t>Символы и знаки президентской власти</a:t>
            </a:r>
          </a:p>
        </p:txBody>
      </p:sp>
    </p:spTree>
    <p:extLst>
      <p:ext uri="{BB962C8B-B14F-4D97-AF65-F5344CB8AC3E}">
        <p14:creationId xmlns:p14="http://schemas.microsoft.com/office/powerpoint/2010/main" val="145025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linds(horizontal)">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800" decel="100000"/>
                                        <p:tgtEl>
                                          <p:spTgt spid="5"/>
                                        </p:tgtEl>
                                      </p:cBhvr>
                                    </p:animEffect>
                                    <p:anim calcmode="lin" valueType="num">
                                      <p:cBhvr>
                                        <p:cTn id="13" dur="800" decel="100000" fill="hold"/>
                                        <p:tgtEl>
                                          <p:spTgt spid="5"/>
                                        </p:tgtEl>
                                        <p:attrNameLst>
                                          <p:attrName>style.rotation</p:attrName>
                                        </p:attrNameLst>
                                      </p:cBhvr>
                                      <p:tavLst>
                                        <p:tav tm="0">
                                          <p:val>
                                            <p:fltVal val="-90"/>
                                          </p:val>
                                        </p:tav>
                                        <p:tav tm="100000">
                                          <p:val>
                                            <p:fltVal val="0"/>
                                          </p:val>
                                        </p:tav>
                                      </p:tavLst>
                                    </p:anim>
                                    <p:anim calcmode="lin" valueType="num">
                                      <p:cBhvr>
                                        <p:cTn id="14" dur="800" decel="100000" fill="hold"/>
                                        <p:tgtEl>
                                          <p:spTgt spid="5"/>
                                        </p:tgtEl>
                                        <p:attrNameLst>
                                          <p:attrName>ppt_x</p:attrName>
                                        </p:attrNameLst>
                                      </p:cBhvr>
                                      <p:tavLst>
                                        <p:tav tm="0">
                                          <p:val>
                                            <p:strVal val="#ppt_x+0.4"/>
                                          </p:val>
                                        </p:tav>
                                        <p:tav tm="100000">
                                          <p:val>
                                            <p:strVal val="#ppt_x-0.05"/>
                                          </p:val>
                                        </p:tav>
                                      </p:tavLst>
                                    </p:anim>
                                    <p:anim calcmode="lin" valueType="num">
                                      <p:cBhvr>
                                        <p:cTn id="15" dur="800" decel="100000" fill="hold"/>
                                        <p:tgtEl>
                                          <p:spTgt spid="5"/>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587F759C-4F4A-42C2-9244-5395D66C695E}"/>
              </a:ext>
            </a:extLst>
          </p:cNvPr>
          <p:cNvSpPr/>
          <p:nvPr/>
        </p:nvSpPr>
        <p:spPr>
          <a:xfrm>
            <a:off x="0" y="0"/>
            <a:ext cx="12192000" cy="6858000"/>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бъект 4">
            <a:extLst>
              <a:ext uri="{FF2B5EF4-FFF2-40B4-BE49-F238E27FC236}">
                <a16:creationId xmlns:a16="http://schemas.microsoft.com/office/drawing/2014/main" id="{EA889E4A-B177-48E6-BD86-3A8E77DF9762}"/>
              </a:ext>
            </a:extLst>
          </p:cNvPr>
          <p:cNvSpPr>
            <a:spLocks noGrp="1"/>
          </p:cNvSpPr>
          <p:nvPr>
            <p:ph idx="1"/>
          </p:nvPr>
        </p:nvSpPr>
        <p:spPr>
          <a:xfrm>
            <a:off x="512682" y="1280371"/>
            <a:ext cx="5583318" cy="5891168"/>
          </a:xfrm>
        </p:spPr>
        <p:txBody>
          <a:bodyPr>
            <a:normAutofit/>
          </a:bodyPr>
          <a:lstStyle/>
          <a:p>
            <a:pPr marL="0" indent="0" algn="ctr">
              <a:buNone/>
            </a:pPr>
            <a:r>
              <a:rPr lang="ru-RU" sz="2000" dirty="0">
                <a:latin typeface="Times New Roman" panose="02020603050405020304" pitchFamily="18" charset="0"/>
                <a:cs typeface="Times New Roman" panose="02020603050405020304" pitchFamily="18" charset="0"/>
              </a:rPr>
              <a:t>Орден «Алтын </a:t>
            </a:r>
            <a:r>
              <a:rPr lang="ru-RU" sz="2000" dirty="0" err="1">
                <a:latin typeface="Times New Roman" panose="02020603050405020304" pitchFamily="18" charset="0"/>
                <a:cs typeface="Times New Roman" panose="02020603050405020304" pitchFamily="18" charset="0"/>
              </a:rPr>
              <a:t>Қыран</a:t>
            </a:r>
            <a:r>
              <a:rPr lang="ru-RU" sz="2000" dirty="0">
                <a:latin typeface="Times New Roman" panose="02020603050405020304" pitchFamily="18" charset="0"/>
                <a:cs typeface="Times New Roman" panose="02020603050405020304" pitchFamily="18" charset="0"/>
              </a:rPr>
              <a:t>» особого образца. В соответствии с Законом РК «О государственных наградах Республики Казахстан» от 12 декабря 1995 года № 2676 орден «Алтын </a:t>
            </a:r>
            <a:r>
              <a:rPr lang="ru-RU" sz="2000" dirty="0" err="1">
                <a:latin typeface="Times New Roman" panose="02020603050405020304" pitchFamily="18" charset="0"/>
                <a:cs typeface="Times New Roman" panose="02020603050405020304" pitchFamily="18" charset="0"/>
              </a:rPr>
              <a:t>Қыран</a:t>
            </a:r>
            <a:r>
              <a:rPr lang="ru-RU" sz="2000" dirty="0">
                <a:latin typeface="Times New Roman" panose="02020603050405020304" pitchFamily="18" charset="0"/>
                <a:cs typeface="Times New Roman" panose="02020603050405020304" pitchFamily="18" charset="0"/>
              </a:rPr>
              <a:t>» (Золотой Орел) является знаком высшей степени отличия. Им награждаются граждане за исключительные государственные заслуги перед страной. Ордена «Алтын </a:t>
            </a:r>
            <a:r>
              <a:rPr lang="ru-RU" sz="2000" dirty="0" err="1">
                <a:latin typeface="Times New Roman" panose="02020603050405020304" pitchFamily="18" charset="0"/>
                <a:cs typeface="Times New Roman" panose="02020603050405020304" pitchFamily="18" charset="0"/>
              </a:rPr>
              <a:t>Қыран</a:t>
            </a:r>
            <a:r>
              <a:rPr lang="ru-RU" sz="2000" dirty="0">
                <a:latin typeface="Times New Roman" panose="02020603050405020304" pitchFamily="18" charset="0"/>
                <a:cs typeface="Times New Roman" panose="02020603050405020304" pitchFamily="18" charset="0"/>
              </a:rPr>
              <a:t>» могут быть удостоены граждане, ранее награжденные одним из орденов Республики Казахстан или Союза ССР. Президент Республики Казахстан по должности становится кавалером ордена «Алтын </a:t>
            </a:r>
            <a:r>
              <a:rPr lang="ru-RU" sz="2000" dirty="0" err="1">
                <a:latin typeface="Times New Roman" panose="02020603050405020304" pitchFamily="18" charset="0"/>
                <a:cs typeface="Times New Roman" panose="02020603050405020304" pitchFamily="18" charset="0"/>
              </a:rPr>
              <a:t>Қыран</a:t>
            </a:r>
            <a:r>
              <a:rPr lang="ru-RU" sz="2000" dirty="0">
                <a:latin typeface="Times New Roman" panose="02020603050405020304" pitchFamily="18" charset="0"/>
                <a:cs typeface="Times New Roman" panose="02020603050405020304" pitchFamily="18" charset="0"/>
              </a:rPr>
              <a:t>» особого образца.</a:t>
            </a:r>
          </a:p>
        </p:txBody>
      </p:sp>
      <p:sp>
        <p:nvSpPr>
          <p:cNvPr id="2" name="Прямоугольник 1">
            <a:extLst>
              <a:ext uri="{FF2B5EF4-FFF2-40B4-BE49-F238E27FC236}">
                <a16:creationId xmlns:a16="http://schemas.microsoft.com/office/drawing/2014/main" id="{F5B90C60-DA62-4E2B-BEEB-FBFCDD59B8D9}"/>
              </a:ext>
            </a:extLst>
          </p:cNvPr>
          <p:cNvSpPr/>
          <p:nvPr/>
        </p:nvSpPr>
        <p:spPr>
          <a:xfrm>
            <a:off x="6211932" y="193593"/>
            <a:ext cx="5733036" cy="2308324"/>
          </a:xfrm>
          <a:prstGeom prst="rect">
            <a:avLst/>
          </a:prstGeom>
        </p:spPr>
        <p:txBody>
          <a:bodyPr wrap="square">
            <a:spAutoFit/>
          </a:bodyPr>
          <a:lstStyle/>
          <a:p>
            <a:pPr algn="ctr"/>
            <a:r>
              <a:rPr lang="ru-RU" sz="4800" b="1" dirty="0">
                <a:latin typeface="Times New Roman" panose="02020603050405020304" pitchFamily="18" charset="0"/>
                <a:cs typeface="Times New Roman" panose="02020603050405020304" pitchFamily="18" charset="0"/>
              </a:rPr>
              <a:t>Символы и знаки президентской власти</a:t>
            </a:r>
          </a:p>
        </p:txBody>
      </p:sp>
      <p:pic>
        <p:nvPicPr>
          <p:cNvPr id="6" name="Picture 6" descr="ÐÐ°ÑÑÐ¸Ð½ÐºÐ¸ Ð¿Ð¾ Ð·Ð°Ð¿ÑÐ¾ÑÑ ÑÑÐ°Ð½Ð´Ð°ÑÑ Ð¿ÑÐµÐ·Ð¸Ð´ÐµÐ½ÑÐ° ÑÐº">
            <a:extLst>
              <a:ext uri="{FF2B5EF4-FFF2-40B4-BE49-F238E27FC236}">
                <a16:creationId xmlns:a16="http://schemas.microsoft.com/office/drawing/2014/main" id="{9BCDC3F1-0981-4AFE-B205-CBAF1CB5D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159" y="2871033"/>
            <a:ext cx="3440885" cy="361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74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42669894-CB35-45CF-A592-2134149EEDB1}"/>
              </a:ext>
            </a:extLst>
          </p:cNvPr>
          <p:cNvSpPr/>
          <p:nvPr/>
        </p:nvSpPr>
        <p:spPr>
          <a:xfrm>
            <a:off x="0" y="0"/>
            <a:ext cx="12192000" cy="6858000"/>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a:extLst>
              <a:ext uri="{FF2B5EF4-FFF2-40B4-BE49-F238E27FC236}">
                <a16:creationId xmlns:a16="http://schemas.microsoft.com/office/drawing/2014/main" id="{941855E8-08AE-4F53-98FB-0A8D3FA5F32D}"/>
              </a:ext>
            </a:extLst>
          </p:cNvPr>
          <p:cNvSpPr/>
          <p:nvPr/>
        </p:nvSpPr>
        <p:spPr>
          <a:xfrm>
            <a:off x="1182166" y="3939574"/>
            <a:ext cx="9827663" cy="2677656"/>
          </a:xfrm>
          <a:prstGeom prst="rect">
            <a:avLst/>
          </a:prstGeom>
        </p:spPr>
        <p:txBody>
          <a:bodyPr wrap="square">
            <a:spAutoFit/>
          </a:bodyPr>
          <a:lstStyle/>
          <a:p>
            <a:pPr algn="ctr"/>
            <a:r>
              <a:rPr lang="ru-RU" sz="2400" dirty="0">
                <a:latin typeface="Times New Roman" panose="02020603050405020304" pitchFamily="18" charset="0"/>
                <a:cs typeface="Times New Roman" panose="02020603050405020304" pitchFamily="18" charset="0"/>
              </a:rPr>
              <a:t>Штандарт Президента РК. Штандарт Главы Государства появился в 1995 году. Он является знаком отличия высшего должностного лица государства. Штандарт представляет собой полотнище небесно-голубого цвета прямоугольной формы. Штандарт Президента Республики Казахстан устанавливается в Резиденции проживания Главы Государства в столице республики, над другими резиденциями во время пребывания в них Президента, на его транспортных средствах.</a:t>
            </a:r>
          </a:p>
        </p:txBody>
      </p:sp>
      <p:sp>
        <p:nvSpPr>
          <p:cNvPr id="6" name="Прямоугольник 5">
            <a:extLst>
              <a:ext uri="{FF2B5EF4-FFF2-40B4-BE49-F238E27FC236}">
                <a16:creationId xmlns:a16="http://schemas.microsoft.com/office/drawing/2014/main" id="{7D5E900E-17C4-45D4-87B1-E449C9BAA654}"/>
              </a:ext>
            </a:extLst>
          </p:cNvPr>
          <p:cNvSpPr/>
          <p:nvPr/>
        </p:nvSpPr>
        <p:spPr>
          <a:xfrm>
            <a:off x="6095998" y="706342"/>
            <a:ext cx="5329807" cy="2308324"/>
          </a:xfrm>
          <a:prstGeom prst="rect">
            <a:avLst/>
          </a:prstGeom>
        </p:spPr>
        <p:txBody>
          <a:bodyPr wrap="square">
            <a:spAutoFit/>
          </a:bodyPr>
          <a:lstStyle/>
          <a:p>
            <a:pPr algn="ctr"/>
            <a:r>
              <a:rPr lang="ru-RU" sz="4800" b="1" dirty="0">
                <a:latin typeface="Times New Roman" panose="02020603050405020304" pitchFamily="18" charset="0"/>
                <a:cs typeface="Times New Roman" panose="02020603050405020304" pitchFamily="18" charset="0"/>
              </a:rPr>
              <a:t>Символы и знаки президентской власти</a:t>
            </a:r>
          </a:p>
        </p:txBody>
      </p:sp>
      <p:pic>
        <p:nvPicPr>
          <p:cNvPr id="7" name="Picture 4" descr="ÐÐ°ÑÑÐ¸Ð½ÐºÐ¸ Ð¿Ð¾ Ð·Ð°Ð¿ÑÐ¾ÑÑ ÑÑÐ°Ð½Ð´Ð°ÑÑ Ð¿ÑÐµÐ·Ð¸Ð´ÐµÐ½ÑÐ° ÑÐº">
            <a:extLst>
              <a:ext uri="{FF2B5EF4-FFF2-40B4-BE49-F238E27FC236}">
                <a16:creationId xmlns:a16="http://schemas.microsoft.com/office/drawing/2014/main" id="{56F4B32A-F22B-4849-AC19-D37FF63F1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497" y="240770"/>
            <a:ext cx="4723004" cy="361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86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F5FE34E5-6CE7-44F6-91BF-F0885ADAA8EF}"/>
              </a:ext>
            </a:extLst>
          </p:cNvPr>
          <p:cNvSpPr/>
          <p:nvPr/>
        </p:nvSpPr>
        <p:spPr>
          <a:xfrm>
            <a:off x="0" y="0"/>
            <a:ext cx="12192000" cy="6858000"/>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2398B721-5E7D-4F32-B632-E9C4105F7CC1}"/>
              </a:ext>
            </a:extLst>
          </p:cNvPr>
          <p:cNvSpPr>
            <a:spLocks noGrp="1"/>
          </p:cNvSpPr>
          <p:nvPr>
            <p:ph type="title"/>
          </p:nvPr>
        </p:nvSpPr>
        <p:spPr>
          <a:xfrm>
            <a:off x="446312" y="93124"/>
            <a:ext cx="6114177" cy="1006679"/>
          </a:xfrm>
        </p:spPr>
        <p:txBody>
          <a:bodyPr>
            <a:noAutofit/>
          </a:bodyPr>
          <a:lstStyle/>
          <a:p>
            <a:r>
              <a:rPr lang="ru-RU" sz="4800" b="1" dirty="0">
                <a:latin typeface="Times New Roman" panose="02020603050405020304" pitchFamily="18" charset="0"/>
                <a:cs typeface="Times New Roman" panose="02020603050405020304" pitchFamily="18" charset="0"/>
              </a:rPr>
              <a:t>Звания и награды</a:t>
            </a:r>
          </a:p>
        </p:txBody>
      </p:sp>
      <p:sp>
        <p:nvSpPr>
          <p:cNvPr id="3" name="Объект 2">
            <a:extLst>
              <a:ext uri="{FF2B5EF4-FFF2-40B4-BE49-F238E27FC236}">
                <a16:creationId xmlns:a16="http://schemas.microsoft.com/office/drawing/2014/main" id="{012E42DE-9A64-4949-BF0C-7721A593E957}"/>
              </a:ext>
            </a:extLst>
          </p:cNvPr>
          <p:cNvSpPr>
            <a:spLocks noGrp="1"/>
          </p:cNvSpPr>
          <p:nvPr>
            <p:ph idx="1"/>
          </p:nvPr>
        </p:nvSpPr>
        <p:spPr>
          <a:xfrm>
            <a:off x="6573072" y="796954"/>
            <a:ext cx="5354462" cy="5423483"/>
          </a:xfrm>
        </p:spPr>
        <p:txBody>
          <a:bodyPr>
            <a:noAutofit/>
          </a:bodyPr>
          <a:lstStyle/>
          <a:p>
            <a:r>
              <a:rPr lang="ru-RU" sz="2400" dirty="0">
                <a:latin typeface="Times New Roman" panose="02020603050405020304" pitchFamily="18" charset="0"/>
                <a:cs typeface="Times New Roman" panose="02020603050405020304" pitchFamily="18" charset="0"/>
              </a:rPr>
              <a:t>Первый президент республики </a:t>
            </a:r>
            <a:r>
              <a:rPr lang="ru-RU" sz="2400" dirty="0" err="1">
                <a:latin typeface="Times New Roman" panose="02020603050405020304" pitchFamily="18" charset="0"/>
                <a:cs typeface="Times New Roman" panose="02020603050405020304" pitchFamily="18" charset="0"/>
              </a:rPr>
              <a:t>казахстан</a:t>
            </a:r>
            <a:r>
              <a:rPr lang="ru-RU" sz="2400" dirty="0">
                <a:latin typeface="Times New Roman" panose="02020603050405020304" pitchFamily="18" charset="0"/>
                <a:cs typeface="Times New Roman" panose="02020603050405020304" pitchFamily="18" charset="0"/>
              </a:rPr>
              <a:t> – </a:t>
            </a:r>
            <a:r>
              <a:rPr lang="ru-RU" sz="2400" dirty="0" err="1">
                <a:latin typeface="Times New Roman" panose="02020603050405020304" pitchFamily="18" charset="0"/>
                <a:cs typeface="Times New Roman" panose="02020603050405020304" pitchFamily="18" charset="0"/>
              </a:rPr>
              <a:t>елбасы</a:t>
            </a:r>
            <a:r>
              <a:rPr lang="ru-RU" sz="2400" dirty="0">
                <a:latin typeface="Times New Roman" panose="02020603050405020304" pitchFamily="18" charset="0"/>
                <a:cs typeface="Times New Roman" panose="02020603050405020304" pitchFamily="18" charset="0"/>
              </a:rPr>
              <a:t> (лидер нации)</a:t>
            </a:r>
            <a:endParaRPr lang="en-US"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Верховный главнокомандующий вооруженными силами республики </a:t>
            </a:r>
            <a:r>
              <a:rPr lang="ru-RU" sz="2400" dirty="0" err="1">
                <a:latin typeface="Times New Roman" panose="02020603050405020304" pitchFamily="18" charset="0"/>
                <a:cs typeface="Times New Roman" panose="02020603050405020304" pitchFamily="18" charset="0"/>
              </a:rPr>
              <a:t>казахстан</a:t>
            </a:r>
            <a:endParaRPr lang="en-US"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Председатель ассамблеи народа </a:t>
            </a:r>
            <a:r>
              <a:rPr lang="ru-RU" sz="2400" dirty="0" err="1">
                <a:latin typeface="Times New Roman" panose="02020603050405020304" pitchFamily="18" charset="0"/>
                <a:cs typeface="Times New Roman" panose="02020603050405020304" pitchFamily="18" charset="0"/>
              </a:rPr>
              <a:t>казахстана</a:t>
            </a:r>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 Председатель всемирной ассоциации казахов</a:t>
            </a:r>
          </a:p>
          <a:p>
            <a:r>
              <a:rPr lang="ru-RU" sz="2400" dirty="0">
                <a:latin typeface="Times New Roman" panose="02020603050405020304" pitchFamily="18" charset="0"/>
                <a:cs typeface="Times New Roman" panose="02020603050405020304" pitchFamily="18" charset="0"/>
              </a:rPr>
              <a:t> Председатель совета безопасности республики </a:t>
            </a:r>
            <a:r>
              <a:rPr lang="ru-RU" sz="2400" dirty="0" err="1">
                <a:latin typeface="Times New Roman" panose="02020603050405020304" pitchFamily="18" charset="0"/>
                <a:cs typeface="Times New Roman" panose="02020603050405020304" pitchFamily="18" charset="0"/>
              </a:rPr>
              <a:t>казахстан</a:t>
            </a:r>
            <a:r>
              <a:rPr lang="ru-RU" sz="2400" dirty="0">
                <a:latin typeface="Times New Roman" panose="02020603050405020304" pitchFamily="18" charset="0"/>
                <a:cs typeface="Times New Roman" panose="02020603050405020304" pitchFamily="18" charset="0"/>
              </a:rPr>
              <a:t> международные форумы</a:t>
            </a:r>
            <a:endParaRPr lang="en-US"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Председатель народно-демократической партии «</a:t>
            </a:r>
            <a:r>
              <a:rPr lang="ru-RU" sz="2400" dirty="0" err="1">
                <a:latin typeface="Times New Roman" panose="02020603050405020304" pitchFamily="18" charset="0"/>
                <a:cs typeface="Times New Roman" panose="02020603050405020304" pitchFamily="18" charset="0"/>
              </a:rPr>
              <a:t>нур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отан</a:t>
            </a:r>
            <a:r>
              <a:rPr lang="ru-RU"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4" name="Picture 2" descr="ÐÐ°ÑÑÐ¸Ð½ÐºÐ¸ Ð¿Ð¾ Ð·Ð°Ð¿ÑÐ¾ÑÑ ÑÐ¾ÑÐ¾ Ð½Ð°Ð·Ð°ÑÐ±Ð°ÐµÐ²Ð°">
            <a:extLst>
              <a:ext uri="{FF2B5EF4-FFF2-40B4-BE49-F238E27FC236}">
                <a16:creationId xmlns:a16="http://schemas.microsoft.com/office/drawing/2014/main" id="{EE6E1CEB-37D4-431C-94C5-E15B0B23A1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22" r="9125"/>
          <a:stretch/>
        </p:blipFill>
        <p:spPr bwMode="auto">
          <a:xfrm>
            <a:off x="1325461" y="1497435"/>
            <a:ext cx="3974474" cy="4806892"/>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5DC66CD3-BC0D-4275-9004-93635FC9F31B}"/>
              </a:ext>
            </a:extLst>
          </p:cNvPr>
          <p:cNvPicPr>
            <a:picLocks noChangeAspect="1"/>
          </p:cNvPicPr>
          <p:nvPr/>
        </p:nvPicPr>
        <p:blipFill>
          <a:blip r:embed="rId3"/>
          <a:stretch>
            <a:fillRect/>
          </a:stretch>
        </p:blipFill>
        <p:spPr>
          <a:xfrm>
            <a:off x="1477781" y="1317078"/>
            <a:ext cx="3669833" cy="5633193"/>
          </a:xfrm>
          <a:prstGeom prst="rect">
            <a:avLst/>
          </a:prstGeom>
        </p:spPr>
      </p:pic>
      <p:pic>
        <p:nvPicPr>
          <p:cNvPr id="10" name="Рисунок 9">
            <a:extLst>
              <a:ext uri="{FF2B5EF4-FFF2-40B4-BE49-F238E27FC236}">
                <a16:creationId xmlns:a16="http://schemas.microsoft.com/office/drawing/2014/main" id="{F21D66BB-4DBA-43EF-8BFF-477CC47FFD6E}"/>
              </a:ext>
            </a:extLst>
          </p:cNvPr>
          <p:cNvPicPr>
            <a:picLocks noChangeAspect="1"/>
          </p:cNvPicPr>
          <p:nvPr/>
        </p:nvPicPr>
        <p:blipFill>
          <a:blip r:embed="rId4"/>
          <a:stretch>
            <a:fillRect/>
          </a:stretch>
        </p:blipFill>
        <p:spPr>
          <a:xfrm>
            <a:off x="202522" y="1898271"/>
            <a:ext cx="6005944" cy="4005214"/>
          </a:xfrm>
          <a:prstGeom prst="rect">
            <a:avLst/>
          </a:prstGeom>
        </p:spPr>
      </p:pic>
      <p:pic>
        <p:nvPicPr>
          <p:cNvPr id="12" name="Рисунок 11">
            <a:extLst>
              <a:ext uri="{FF2B5EF4-FFF2-40B4-BE49-F238E27FC236}">
                <a16:creationId xmlns:a16="http://schemas.microsoft.com/office/drawing/2014/main" id="{0AFCCD52-0EF8-4291-9C2E-050FB411A768}"/>
              </a:ext>
            </a:extLst>
          </p:cNvPr>
          <p:cNvPicPr>
            <a:picLocks noChangeAspect="1"/>
          </p:cNvPicPr>
          <p:nvPr/>
        </p:nvPicPr>
        <p:blipFill>
          <a:blip r:embed="rId5"/>
          <a:stretch>
            <a:fillRect/>
          </a:stretch>
        </p:blipFill>
        <p:spPr>
          <a:xfrm>
            <a:off x="202522" y="1708849"/>
            <a:ext cx="6220349" cy="4384059"/>
          </a:xfrm>
          <a:prstGeom prst="rect">
            <a:avLst/>
          </a:prstGeom>
        </p:spPr>
      </p:pic>
      <p:pic>
        <p:nvPicPr>
          <p:cNvPr id="14" name="Рисунок 13">
            <a:extLst>
              <a:ext uri="{FF2B5EF4-FFF2-40B4-BE49-F238E27FC236}">
                <a16:creationId xmlns:a16="http://schemas.microsoft.com/office/drawing/2014/main" id="{B9AD92C2-ADD9-4AD0-B7C6-739AC08B7788}"/>
              </a:ext>
            </a:extLst>
          </p:cNvPr>
          <p:cNvPicPr>
            <a:picLocks noChangeAspect="1"/>
          </p:cNvPicPr>
          <p:nvPr/>
        </p:nvPicPr>
        <p:blipFill>
          <a:blip r:embed="rId6"/>
          <a:stretch>
            <a:fillRect/>
          </a:stretch>
        </p:blipFill>
        <p:spPr>
          <a:xfrm>
            <a:off x="446312" y="2008966"/>
            <a:ext cx="5310634" cy="3783827"/>
          </a:xfrm>
          <a:prstGeom prst="rect">
            <a:avLst/>
          </a:prstGeom>
        </p:spPr>
      </p:pic>
    </p:spTree>
    <p:extLst>
      <p:ext uri="{BB962C8B-B14F-4D97-AF65-F5344CB8AC3E}">
        <p14:creationId xmlns:p14="http://schemas.microsoft.com/office/powerpoint/2010/main" val="105920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anim calcmode="lin" valueType="num">
                                      <p:cBhvr>
                                        <p:cTn id="32" dur="2000" fill="hold"/>
                                        <p:tgtEl>
                                          <p:spTgt spid="14"/>
                                        </p:tgtEl>
                                        <p:attrNameLst>
                                          <p:attrName>ppt_w</p:attrName>
                                        </p:attrNameLst>
                                      </p:cBhvr>
                                      <p:tavLst>
                                        <p:tav tm="0" fmla="#ppt_w*sin(2.5*pi*$)">
                                          <p:val>
                                            <p:fltVal val="0"/>
                                          </p:val>
                                        </p:tav>
                                        <p:tav tm="100000">
                                          <p:val>
                                            <p:fltVal val="1"/>
                                          </p:val>
                                        </p:tav>
                                      </p:tavLst>
                                    </p:anim>
                                    <p:anim calcmode="lin" valueType="num">
                                      <p:cBhvr>
                                        <p:cTn id="33"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510</TotalTime>
  <Words>1221</Words>
  <Application>Microsoft Office PowerPoint</Application>
  <PresentationFormat>Широкоэкранный</PresentationFormat>
  <Paragraphs>72</Paragraphs>
  <Slides>21</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21</vt:i4>
      </vt:variant>
    </vt:vector>
  </HeadingPairs>
  <TitlesOfParts>
    <vt:vector size="25" baseType="lpstr">
      <vt:lpstr>Arial</vt:lpstr>
      <vt:lpstr>Calibri</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Звания и награды</vt:lpstr>
      <vt:lpstr>Народный президент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01</dc:creator>
  <cp:lastModifiedBy>01</cp:lastModifiedBy>
  <cp:revision>41</cp:revision>
  <dcterms:created xsi:type="dcterms:W3CDTF">2018-11-29T03:33:54Z</dcterms:created>
  <dcterms:modified xsi:type="dcterms:W3CDTF">2018-11-30T07:40:13Z</dcterms:modified>
</cp:coreProperties>
</file>